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omments/modernComment_107_707EA8A5.xml" ContentType="application/vnd.ms-powerpoint.comments+xml"/>
  <Override PartName="/ppt/comments/modernComment_102_5555BF3.xml" ContentType="application/vnd.ms-powerpoint.comments+xml"/>
  <Override PartName="/ppt/comments/modernComment_101_F3C9E527.xml" ContentType="application/vnd.ms-powerpoint.comments+xml"/>
  <Override PartName="/ppt/comments/modernComment_103_711640E5.xml" ContentType="application/vnd.ms-powerpoint.comments+xml"/>
  <Override PartName="/ppt/comments/modernComment_104_10AB9E1F.xml" ContentType="application/vnd.ms-powerpoint.comments+xml"/>
  <Override PartName="/ppt/comments/modernComment_10A_41DC128F.xml" ContentType="application/vnd.ms-powerpoint.comments+xml"/>
  <Override PartName="/ppt/comments/modernComment_10B_BA1C8AC3.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46" r:id="rId1"/>
  </p:sldMasterIdLst>
  <p:sldIdLst>
    <p:sldId id="256" r:id="rId2"/>
    <p:sldId id="263" r:id="rId3"/>
    <p:sldId id="271" r:id="rId4"/>
    <p:sldId id="258" r:id="rId5"/>
    <p:sldId id="257" r:id="rId6"/>
    <p:sldId id="259" r:id="rId7"/>
    <p:sldId id="260" r:id="rId8"/>
    <p:sldId id="278" r:id="rId9"/>
    <p:sldId id="280" r:id="rId10"/>
    <p:sldId id="279" r:id="rId11"/>
    <p:sldId id="277" r:id="rId12"/>
    <p:sldId id="266" r:id="rId13"/>
    <p:sldId id="274" r:id="rId14"/>
    <p:sldId id="267" r:id="rId15"/>
    <p:sldId id="273"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6D8042E-4FCD-6E1F-3524-3E469EDD7F68}" name="Phelps, Erin Lynn - (ephelps)" initials="P(" userId="S::ephelps@arizona.edu::0e55f369-445f-4a3b-9686-d81b51c8106a" providerId="AD"/>
  <p188:author id="{C4EF896B-609C-EE58-F7D3-81A610BA4F2C}" name="Williams, Christopher Jason - (cjasonwilliams)" initials="W(" userId="S::cjasonwilliams@arizona.edu::b7338b62-2f43-4e1e-95f3-09193878bec0" providerId="AD"/>
  <p188:author id="{17D411ED-16F7-54E6-F733-191A663D4945}" name="Dixon, Sophia Nicole - (sophiadixon)" initials="D(" userId="S::sophiadixon@arizona.edu::36ca3c81-d931-4abf-9c71-0aa9af1edc1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232320F-91F2-35B8-43EC-653F21AA7F1B}" v="45" dt="2023-03-30T23:03:59.911"/>
    <p1510:client id="{09639D1A-6A6E-6380-5104-33079B4DB167}" v="601" dt="2023-03-11T00:35:27.383"/>
    <p1510:client id="{0EA4B8CB-C507-6DDA-8D99-1C0787B22A6D}" v="528" dt="2023-03-30T16:32:32.244"/>
    <p1510:client id="{134B10C4-86EE-8483-130B-8C35689700ED}" v="128" dt="2023-02-25T01:39:15.352"/>
    <p1510:client id="{2BF8711B-9520-985B-D45F-21E6FDC37D5A}" v="58" dt="2023-04-04T23:09:47.309"/>
    <p1510:client id="{33340DA4-C6BE-EFBC-1D96-A2FBE29E9C43}" v="1000" dt="2023-03-27T18:15:57.220"/>
    <p1510:client id="{3712854C-AE15-00BF-7C4E-A485354D25FD}" v="269" dt="2023-03-20T18:07:50.308"/>
    <p1510:client id="{3F5ABDB9-FB24-1731-A3B3-8AC3EC690B4E}" v="63" dt="2023-02-20T17:32:00.321"/>
    <p1510:client id="{605D74F7-1724-844B-6498-6162BA6E7F08}" v="21" dt="2023-03-27T02:56:38.967"/>
    <p1510:client id="{6581D1FA-F067-1CF5-6CF3-794B72BE9347}" v="450" dt="2023-03-20T17:43:44.839"/>
    <p1510:client id="{66FCF068-12B2-AD96-0EAA-106ABCE3AABC}" v="30" dt="2023-02-20T17:46:14.420"/>
    <p1510:client id="{76D877A9-C543-5D7C-5705-AC0572C399B3}" v="78" dt="2023-03-10T20:20:15.274"/>
    <p1510:client id="{7992C668-B780-1A2B-DE58-594DF14C9E78}" v="95" dt="2023-03-27T16:56:55.877"/>
    <p1510:client id="{79BBE1C4-DB50-70B8-08CD-A684A10EB57B}" v="867" dt="2023-03-12T23:40:04.248"/>
    <p1510:client id="{9F52D465-1FB8-0574-FAC3-554F1A8CCF90}" v="77" dt="2023-03-13T16:57:05.482"/>
    <p1510:client id="{ABEA1F56-A1C9-441C-EFD5-934CF949C2DA}" v="4" dt="2023-03-13T17:29:46.036"/>
    <p1510:client id="{B7EE7345-D368-15B7-93E0-B756F037DD46}" v="27" dt="2023-04-11T01:39:00.020"/>
    <p1510:client id="{BDDBDBC8-090A-A123-DA7E-FCB28D08AE19}" v="1011" dt="2023-04-02T18:26:22.972"/>
    <p1510:client id="{BFBE2411-7BF0-496E-63DC-55E3238F71D0}" v="198" dt="2023-04-05T22:05:52.553"/>
    <p1510:client id="{D1928DAF-07FE-EEBF-241A-6BB27C4DF8BD}" v="44" dt="2023-02-24T23:45:10.717"/>
    <p1510:client id="{DED1CCAB-377B-D657-462B-496DDBE0A35D}" v="1" dt="2023-03-13T14:47:39.376"/>
    <p1510:client id="{EB92AB44-E5A6-12DF-23C6-B8C191DACA6E}" v="165" dt="2023-03-31T00:07:11.53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5" d="100"/>
          <a:sy n="85" d="100"/>
        </p:scale>
        <p:origin x="222"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8/10/relationships/authors" Target="authors.xml"/></Relationships>
</file>

<file path=ppt/comments/modernComment_101_F3C9E527.xml><?xml version="1.0" encoding="utf-8"?>
<p188:cmLst xmlns:a="http://schemas.openxmlformats.org/drawingml/2006/main" xmlns:r="http://schemas.openxmlformats.org/officeDocument/2006/relationships" xmlns:p188="http://schemas.microsoft.com/office/powerpoint/2018/8/main">
  <p188:cm id="{6C4C6B57-FE0B-407C-91DF-2A1C494FA180}" authorId="{C4EF896B-609C-EE58-F7D3-81A610BA4F2C}" status="resolved" created="2023-02-24T22:06:48.146" complete="100000">
    <ac:txMkLst xmlns:ac="http://schemas.microsoft.com/office/drawing/2013/main/command">
      <pc:docMk xmlns:pc="http://schemas.microsoft.com/office/powerpoint/2013/main/command"/>
      <pc:sldMk xmlns:pc="http://schemas.microsoft.com/office/powerpoint/2013/main/command" cId="4090094887" sldId="257"/>
      <ac:spMk id="3" creationId="{3C7F468C-33A1-F340-A057-7404B9C02CF8}"/>
      <ac:txMk cp="0">
        <ac:context len="339" hash="1037186424"/>
      </ac:txMk>
    </ac:txMkLst>
    <p188:pos x="3294845" y="1212760"/>
    <p188:txBody>
      <a:bodyPr/>
      <a:lstStyle/>
      <a:p>
        <a:r>
          <a:rPr lang="en-US"/>
          <a:t>The Grand Staircase Escalante National Monument is managed by the BLM for delivery of a host of ecosystem services, including cultural and ecological resources, recreation, wildlife habitat, and domestic grazing.</a:t>
        </a:r>
      </a:p>
    </p188:txBody>
  </p188:cm>
  <p188:cm id="{DFEB4153-E46A-4054-A633-CFB3D32F6782}" authorId="{C4EF896B-609C-EE58-F7D3-81A610BA4F2C}" status="resolved" created="2023-02-24T22:51:21.336" complete="100000">
    <ac:txMkLst xmlns:ac="http://schemas.microsoft.com/office/drawing/2013/main/command">
      <pc:docMk xmlns:pc="http://schemas.microsoft.com/office/powerpoint/2013/main/command"/>
      <pc:sldMk xmlns:pc="http://schemas.microsoft.com/office/powerpoint/2013/main/command" cId="4090094887" sldId="257"/>
      <ac:spMk id="3" creationId="{3C7F468C-33A1-F340-A057-7404B9C02CF8}"/>
      <ac:txMk cp="1">
        <ac:context len="339" hash="1037186424"/>
      </ac:txMk>
    </ac:txMkLst>
    <p188:pos x="5158945" y="2759675"/>
    <p188:txBody>
      <a:bodyPr/>
      <a:lstStyle/>
      <a:p>
        <a:r>
          <a:rPr lang="en-US"/>
          <a:t>Well developed biological soil crusts occur throughout much of the GSENM and are a key management concern.
The BLM recently funded the USDA ARS to evaluate impacts of disturbances and land use on vegetation, surface soil conditions (including soil crusts), and hydrologic function at GSENM. 
Biological soil crusts are thought to enhance infiltration and protect the soil surface from erosion, but contradictory findings have been reported for sandy soils like those at GSENM - so what role do soil crusts play regarding surface hydrology and erosion at GSENM?
 </a:t>
        </a:r>
      </a:p>
    </p188:txBody>
  </p188:cm>
  <p188:cm id="{B63BAB9E-2D42-4A98-8263-7D9DBEB106B9}" authorId="{17D411ED-16F7-54E6-F733-191A663D4945}" status="resolved" created="2023-03-03T16:47:24.885" complete="100000">
    <pc:sldMkLst xmlns:pc="http://schemas.microsoft.com/office/powerpoint/2013/main/command">
      <pc:docMk/>
      <pc:sldMk cId="4090094887" sldId="257"/>
    </pc:sldMkLst>
    <p188:txBody>
      <a:bodyPr/>
      <a:lstStyle/>
      <a:p>
        <a:r>
          <a:rPr lang="en-US"/>
          <a:t>make a PJ encroachment background slides</a:t>
        </a:r>
      </a:p>
    </p188:txBody>
  </p188:cm>
</p188:cmLst>
</file>

<file path=ppt/comments/modernComment_102_5555BF3.xml><?xml version="1.0" encoding="utf-8"?>
<p188:cmLst xmlns:a="http://schemas.openxmlformats.org/drawingml/2006/main" xmlns:r="http://schemas.openxmlformats.org/officeDocument/2006/relationships" xmlns:p188="http://schemas.microsoft.com/office/powerpoint/2018/8/main">
  <p188:cm id="{308542E9-3062-4564-B033-14DE7BF8B0A1}" authorId="{C4EF896B-609C-EE58-F7D3-81A610BA4F2C}" status="resolved" created="2023-02-24T23:12:21.662" complete="100000">
    <ac:deMkLst xmlns:ac="http://schemas.microsoft.com/office/drawing/2013/main/command">
      <pc:docMk xmlns:pc="http://schemas.microsoft.com/office/powerpoint/2013/main/command"/>
      <pc:sldMk xmlns:pc="http://schemas.microsoft.com/office/powerpoint/2013/main/command" cId="89480179" sldId="258"/>
      <ac:spMk id="2" creationId="{BFD89614-BB85-EC19-40E8-C80F5D5CA154}"/>
    </ac:deMkLst>
    <p188:txBody>
      <a:bodyPr/>
      <a:lstStyle/>
      <a:p>
        <a:r>
          <a:rPr lang="en-US"/>
          <a:t>Perhaps your question on the previous slide is the goal...."what role do soil crusts play on surface hydrology and erosion at GSENM"....then you could just move strait to research questions here.
If so, you could change "Goal" to "Research Questions"</a:t>
        </a:r>
      </a:p>
    </p188:txBody>
  </p188:cm>
  <p188:cm id="{67861206-AFF5-44C8-B638-65ED17F3AB89}" authorId="{C4EF896B-609C-EE58-F7D3-81A610BA4F2C}" status="resolved" created="2023-02-25T00:58:36.863" complete="100000">
    <pc:sldMkLst xmlns:pc="http://schemas.microsoft.com/office/powerpoint/2013/main/command">
      <pc:docMk/>
      <pc:sldMk cId="89480179" sldId="258"/>
    </pc:sldMkLst>
    <p188:txBody>
      <a:bodyPr/>
      <a:lstStyle/>
      <a:p>
        <a:r>
          <a:rPr lang="en-US"/>
          <a:t>Research Questions:
1 - How does biological soil crust cover influence interspace (fine scale - 0.5 m2 plots) infiltration and runoff initiation? [Crust vs roughness {No Relationship}]; [Crust vs Bulk Density {No Relationship}]; [Crust vs Time-to-Runoff Wet Run {TTR increases with crust cover, to a steady state}]; [Infiltration Rate or Cum vs Time {when bottles ready}]; [MDI {Kh increases with crust cover}]; [Note - Only low crust cover plots generated runoff for dry run]
2 - Does the influence of biological soil crusts on interspace infiltration and runoff change with time during a runoff event? [Plot infiltrate rate or cumulative infiltration (y axis) vs time (x axis) for low (0.-20%), Moderate (20-40%), and High (&gt;40%) crust cover, with different lines/symbols for level of crust cover. Do this for wet and very wet runs]
3 - How does biological soil crust cover influence infiltration and runoff through the intercanopy between trees (coarse scale - 12 m2 plots)? [Could look at Time to Runoff vs crust cover]; [Could look at any Rill variables - # of rills, avg width, etc.]; [IF BOTTLES READY - Plot infiltrate rate or cumulative infiltration (y axis) vs time (x axis) for low (0.-20%), Moderate (20-40%), and High (&gt;40%) crust cover, with different lines/symbols for level of crust cover. Do this for wet and very wet runs]
IF NOT ENOUGH, COULD LOOK AT EROSION TOO, WHICH WOULD ADD EROSION TO QUESITON 1 - [Erosion Rate or Cum vs Time {when bottles ready}]; 
IF NOT ENOUGH, COULD LOOK AT RHEM RUNS FOR COARSE SCALE - EROSION FOR CRUSED VS NONCRUSTED CONDITIONS - BOX PLOT</a:t>
        </a:r>
      </a:p>
    </p188:txBody>
  </p188:cm>
  <p188:cm id="{95F5CB34-820D-4302-BE06-10B2ED0D1356}" authorId="{17D411ED-16F7-54E6-F733-191A663D4945}" status="resolved" created="2023-03-03T16:30:22.400" complete="100000">
    <pc:sldMkLst xmlns:pc="http://schemas.microsoft.com/office/powerpoint/2013/main/command">
      <pc:docMk/>
      <pc:sldMk cId="89480179" sldId="258"/>
    </pc:sldMkLst>
    <p188:txBody>
      <a:bodyPr/>
      <a:lstStyle/>
      <a:p>
        <a:r>
          <a:rPr lang="en-US"/>
          <a:t>add more specific questions within your goal that you used to answer it </a:t>
        </a:r>
      </a:p>
    </p188:txBody>
  </p188:cm>
</p188:cmLst>
</file>

<file path=ppt/comments/modernComment_103_711640E5.xml><?xml version="1.0" encoding="utf-8"?>
<p188:cmLst xmlns:a="http://schemas.openxmlformats.org/drawingml/2006/main" xmlns:r="http://schemas.openxmlformats.org/officeDocument/2006/relationships" xmlns:p188="http://schemas.microsoft.com/office/powerpoint/2018/8/main">
  <p188:cm id="{5D8DD478-4F3E-4C89-9329-3634D94C6B9E}" authorId="{C4EF896B-609C-EE58-F7D3-81A610BA4F2C}" created="2023-02-25T01:39:15.352">
    <ac:txMkLst xmlns:ac="http://schemas.microsoft.com/office/drawing/2013/main/command">
      <pc:docMk xmlns:pc="http://schemas.microsoft.com/office/powerpoint/2013/main/command"/>
      <pc:sldMk xmlns:pc="http://schemas.microsoft.com/office/powerpoint/2013/main/command" cId="1897283813" sldId="259"/>
      <ac:spMk id="2" creationId="{AB669EA5-8F66-128A-F613-CEF44F7A11BA}"/>
      <ac:txMk cp="0" len="19">
        <ac:context len="20" hash="186629973"/>
      </ac:txMk>
    </ac:txMkLst>
    <p188:pos x="4735285" y="533400"/>
    <p188:replyLst>
      <p188:reply id="{B5F95B48-B4B6-4B7F-9987-8F41D72F00B2}" authorId="{17D411ED-16F7-54E6-F733-191A663D4945}" created="2023-03-12T23:17:41.497">
        <p188:txBody>
          <a:bodyPr/>
          <a:lstStyle/>
          <a:p>
            <a:r>
              <a:rPr lang="en-US"/>
              <a:t>when you say between plants (n=12) and between trees (n=6) is that different? Werent all the plots I'm using in the woodland interspace/intercanopy?</a:t>
            </a:r>
          </a:p>
        </p188:txBody>
      </p188:reply>
    </p188:replyLst>
    <p188:txBody>
      <a:bodyPr/>
      <a:lstStyle/>
      <a:p>
        <a:r>
          <a:rPr lang="en-US"/>
          <a:t>Examined a suite of vegetation, ground cover, and soil attributes and infiltration across range of biological soil crust cover on experimental plots in interspaces between plants (0.5 m2 - fine scale, n = 12) and in intercanopy areas between trees (12 m2 - coarse scale, n = 6) within a pinyon and juniper woodland.
Infiltration was assessed using established rainfall simulation methodologies.
You can use pictures to show methods and just use the basic descriptions above.</a:t>
        </a:r>
      </a:p>
    </p188:txBody>
  </p188:cm>
</p188:cmLst>
</file>

<file path=ppt/comments/modernComment_104_10AB9E1F.xml><?xml version="1.0" encoding="utf-8"?>
<p188:cmLst xmlns:a="http://schemas.openxmlformats.org/drawingml/2006/main" xmlns:r="http://schemas.openxmlformats.org/officeDocument/2006/relationships" xmlns:p188="http://schemas.microsoft.com/office/powerpoint/2018/8/main">
  <p188:cm id="{3E8F1102-7C44-43D2-AC42-F53FFCC50E32}" authorId="{17D411ED-16F7-54E6-F733-191A663D4945}" status="resolved" created="2023-03-03T16:47:03.275" complete="100000">
    <pc:sldMkLst xmlns:pc="http://schemas.microsoft.com/office/powerpoint/2013/main/command">
      <pc:docMk/>
      <pc:sldMk cId="279682591" sldId="260"/>
    </pc:sldMkLst>
    <p188:replyLst>
      <p188:reply id="{0CA51B9E-7FB3-4854-BB94-DAABF1BDE80C}" authorId="{17D411ED-16F7-54E6-F733-191A663D4945}" created="2023-03-12T23:29:49.826">
        <p188:txBody>
          <a:bodyPr/>
          <a:lstStyle/>
          <a:p>
            <a:r>
              <a:rPr lang="en-US"/>
              <a:t>probably don't need mini disk photo</a:t>
            </a:r>
          </a:p>
        </p188:txBody>
      </p188:reply>
      <p188:reply id="{E659AA9C-E729-4343-B6BD-ACD858F74B44}" authorId="{17D411ED-16F7-54E6-F733-191A663D4945}" created="2023-03-12T23:30:02.061">
        <p188:txBody>
          <a:bodyPr/>
          <a:lstStyle/>
          <a:p>
            <a:r>
              <a:rPr lang="en-US"/>
              <a:t>ask erin for oven pictures</a:t>
            </a:r>
          </a:p>
        </p188:txBody>
      </p188:reply>
    </p188:replyLst>
    <p188:txBody>
      <a:bodyPr/>
      <a:lstStyle/>
      <a:p>
        <a:r>
          <a:rPr lang="en-US"/>
          <a:t>start with just bullets and pictures </a:t>
        </a:r>
      </a:p>
    </p188:txBody>
  </p188:cm>
</p188:cmLst>
</file>

<file path=ppt/comments/modernComment_107_707EA8A5.xml><?xml version="1.0" encoding="utf-8"?>
<p188:cmLst xmlns:a="http://schemas.openxmlformats.org/drawingml/2006/main" xmlns:r="http://schemas.openxmlformats.org/officeDocument/2006/relationships" xmlns:p188="http://schemas.microsoft.com/office/powerpoint/2018/8/main">
  <p188:cm id="{EFD1A86D-420A-4708-8CC9-FC5148477191}" authorId="{C4EF896B-609C-EE58-F7D3-81A610BA4F2C}" status="resolved" created="2023-02-24T23:07:08.346" complete="100000">
    <ac:txMkLst xmlns:ac="http://schemas.microsoft.com/office/drawing/2013/main/command">
      <pc:docMk xmlns:pc="http://schemas.microsoft.com/office/powerpoint/2013/main/command"/>
      <pc:sldMk xmlns:pc="http://schemas.microsoft.com/office/powerpoint/2013/main/command" cId="1887348901" sldId="263"/>
      <ac:spMk id="2" creationId="{56139EA6-900F-3B6A-5544-86E20FFBDC6D}"/>
      <ac:txMk cp="0" len="44">
        <ac:context len="45" hash="1716366801"/>
      </ac:txMk>
    </ac:txMkLst>
    <p188:pos x="2565042" y="1234225"/>
    <p188:txBody>
      <a:bodyPr/>
      <a:lstStyle/>
      <a:p>
        <a:r>
          <a:rPr lang="en-US"/>
          <a:t>I really like this picture, but also consider shrinking and adding an arrangement that shows the diversity of the monument - sagebrush, woodlands, interesting geology, etc. You could even show one of soil crusts and that may help you transition to your background. In fact, you could move your first bullet to this slide and they have the other bullets at the next slide. Just a thought. </a:t>
        </a:r>
      </a:p>
    </p188:txBody>
  </p188:cm>
</p188:cmLst>
</file>

<file path=ppt/comments/modernComment_10A_41DC128F.xml><?xml version="1.0" encoding="utf-8"?>
<p188:cmLst xmlns:a="http://schemas.openxmlformats.org/drawingml/2006/main" xmlns:r="http://schemas.openxmlformats.org/officeDocument/2006/relationships" xmlns:p188="http://schemas.microsoft.com/office/powerpoint/2018/8/main">
  <p188:cm id="{E0D984E0-D1A4-4BFD-81A1-C8A942658322}" authorId="{C4EF896B-609C-EE58-F7D3-81A610BA4F2C}" created="2023-02-25T01:34:09.957">
    <ac:txMkLst xmlns:ac="http://schemas.microsoft.com/office/drawing/2013/main/command">
      <pc:docMk xmlns:pc="http://schemas.microsoft.com/office/powerpoint/2013/main/command"/>
      <pc:sldMk xmlns:pc="http://schemas.microsoft.com/office/powerpoint/2013/main/command" cId="1104941711" sldId="266"/>
      <ac:spMk id="2" creationId="{F747BDCA-12B6-EA57-236E-B6BBFA6EE5A7}"/>
      <ac:txMk cp="0" len="10">
        <ac:context len="11" hash="2778721770"/>
      </ac:txMk>
    </ac:txMkLst>
    <p188:pos x="2601685" y="533400"/>
    <p188:txBody>
      <a:bodyPr/>
      <a:lstStyle/>
      <a:p>
        <a:r>
          <a:rPr lang="en-US"/>
          <a:t>Future Directions:
Explore full rainfall simulation dataset and RHEM modeling to assess crust effects on surficial hydrology and erosion processes across fine to hillslope scales.
Apply data in context with companion experiments to examine ecohydrologic impacts of woodland encroachment into sagebrush steppe, paper forthcoming.
Apply same study design at multiple sites within the GSENM to expand our inference space.</a:t>
        </a:r>
      </a:p>
    </p188:txBody>
  </p188:cm>
  <p188:cm id="{B6285AAC-6300-4204-8BEE-722CBC52418F}" authorId="{17D411ED-16F7-54E6-F733-191A663D4945}" created="2023-03-12T22:54:18.882">
    <pc:sldMkLst xmlns:pc="http://schemas.microsoft.com/office/powerpoint/2013/main/command">
      <pc:docMk/>
      <pc:sldMk cId="1104941711" sldId="266"/>
    </pc:sldMkLst>
    <p188:replyLst>
      <p188:reply id="{D988FE37-4C79-4E3A-B290-B210E4636EBD}" authorId="{17D411ED-16F7-54E6-F733-191A663D4945}" created="2023-03-13T17:29:14.675">
        <p188:txBody>
          <a:bodyPr/>
          <a:lstStyle/>
          <a:p>
            <a:r>
              <a:rPr lang="en-US"/>
              <a:t>no relationship between crust and roughness or bulk density so assuming effect is related to bare ground
increase in time to runoff as crust increases for wet run </a:t>
            </a:r>
          </a:p>
        </p188:txBody>
      </p188:reply>
    </p188:replyLst>
    <p188:txBody>
      <a:bodyPr/>
      <a:lstStyle/>
      <a:p>
        <a:r>
          <a:rPr lang="en-US"/>
          <a:t>do we have soil texture or type for woodland?</a:t>
        </a:r>
      </a:p>
    </p188:txBody>
  </p188:cm>
</p188:cmLst>
</file>

<file path=ppt/comments/modernComment_10B_BA1C8AC3.xml><?xml version="1.0" encoding="utf-8"?>
<p188:cmLst xmlns:a="http://schemas.openxmlformats.org/drawingml/2006/main" xmlns:r="http://schemas.openxmlformats.org/officeDocument/2006/relationships" xmlns:p188="http://schemas.microsoft.com/office/powerpoint/2018/8/main">
  <p188:cm id="{64A80D13-E6C7-44F9-998A-71EF9694CE86}" authorId="{C4EF896B-609C-EE58-F7D3-81A610BA4F2C}" status="resolved" created="2023-02-25T01:28:20.684" complete="100000">
    <ac:txMkLst xmlns:ac="http://schemas.microsoft.com/office/drawing/2013/main/command">
      <pc:docMk xmlns:pc="http://schemas.microsoft.com/office/powerpoint/2013/main/command"/>
      <pc:sldMk xmlns:pc="http://schemas.microsoft.com/office/powerpoint/2013/main/command" cId="3122432707" sldId="267"/>
      <ac:spMk id="2" creationId="{65418EEF-9B42-DA34-E479-492795ADA11F}"/>
      <ac:txMk cp="0" len="16">
        <ac:context len="17" hash="2959602712"/>
      </ac:txMk>
    </ac:txMkLst>
    <p188:pos x="7511142" y="533400"/>
    <p188:txBody>
      <a:bodyPr/>
      <a:lstStyle/>
      <a:p>
        <a:r>
          <a:rPr lang="en-US"/>
          <a:t>Maybe create two groups - one for Advisors and one for Funding</a:t>
        </a:r>
      </a:p>
    </p188:txBody>
  </p188:cm>
</p188: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4246F-72D5-28B2-8F8D-8C2858146A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45F503-CF32-DF18-C4C6-5F6C5D8DC69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8030ED4-E3FF-7352-D360-8B1C31904096}"/>
              </a:ext>
            </a:extLst>
          </p:cNvPr>
          <p:cNvSpPr>
            <a:spLocks noGrp="1"/>
          </p:cNvSpPr>
          <p:nvPr>
            <p:ph type="dt" sz="half" idx="10"/>
          </p:nvPr>
        </p:nvSpPr>
        <p:spPr/>
        <p:txBody>
          <a:bodyPr/>
          <a:lstStyle/>
          <a:p>
            <a:fld id="{723D7A07-81CA-B146-9B79-0236BD9BDBF2}" type="datetimeFigureOut">
              <a:rPr lang="en-US" smtClean="0"/>
              <a:t>4/14/2023</a:t>
            </a:fld>
            <a:endParaRPr lang="en-US"/>
          </a:p>
        </p:txBody>
      </p:sp>
      <p:sp>
        <p:nvSpPr>
          <p:cNvPr id="5" name="Footer Placeholder 4">
            <a:extLst>
              <a:ext uri="{FF2B5EF4-FFF2-40B4-BE49-F238E27FC236}">
                <a16:creationId xmlns:a16="http://schemas.microsoft.com/office/drawing/2014/main" id="{F28E24AA-B8E0-4ABD-3E88-FFE835DEA4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37C949-F0D7-5426-18EF-E109E8A5BA96}"/>
              </a:ext>
            </a:extLst>
          </p:cNvPr>
          <p:cNvSpPr>
            <a:spLocks noGrp="1"/>
          </p:cNvSpPr>
          <p:nvPr>
            <p:ph type="sldNum" sz="quarter" idx="12"/>
          </p:nvPr>
        </p:nvSpPr>
        <p:spPr/>
        <p:txBody>
          <a:bodyPr/>
          <a:lstStyle/>
          <a:p>
            <a:fld id="{575A9074-5036-F14B-8CF0-91BB591B8054}" type="slidenum">
              <a:rPr lang="en-US" smtClean="0"/>
              <a:t>‹#›</a:t>
            </a:fld>
            <a:endParaRPr lang="en-US"/>
          </a:p>
        </p:txBody>
      </p:sp>
    </p:spTree>
    <p:extLst>
      <p:ext uri="{BB962C8B-B14F-4D97-AF65-F5344CB8AC3E}">
        <p14:creationId xmlns:p14="http://schemas.microsoft.com/office/powerpoint/2010/main" val="9242354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2CFE9A-4F5C-4C9E-BAA8-00091048015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E0EDAD8-6FAF-26D6-F6A9-171845B9EC5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C6A754-CAA4-D0A1-D501-CB97966A190A}"/>
              </a:ext>
            </a:extLst>
          </p:cNvPr>
          <p:cNvSpPr>
            <a:spLocks noGrp="1"/>
          </p:cNvSpPr>
          <p:nvPr>
            <p:ph type="dt" sz="half" idx="10"/>
          </p:nvPr>
        </p:nvSpPr>
        <p:spPr/>
        <p:txBody>
          <a:bodyPr/>
          <a:lstStyle/>
          <a:p>
            <a:fld id="{723D7A07-81CA-B146-9B79-0236BD9BDBF2}" type="datetimeFigureOut">
              <a:rPr lang="en-US" smtClean="0"/>
              <a:t>4/14/2023</a:t>
            </a:fld>
            <a:endParaRPr lang="en-US"/>
          </a:p>
        </p:txBody>
      </p:sp>
      <p:sp>
        <p:nvSpPr>
          <p:cNvPr id="5" name="Footer Placeholder 4">
            <a:extLst>
              <a:ext uri="{FF2B5EF4-FFF2-40B4-BE49-F238E27FC236}">
                <a16:creationId xmlns:a16="http://schemas.microsoft.com/office/drawing/2014/main" id="{647B9D1F-6B07-41A0-8380-6200D01CFF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D6E3985-F381-F795-FFC1-A44766354D34}"/>
              </a:ext>
            </a:extLst>
          </p:cNvPr>
          <p:cNvSpPr>
            <a:spLocks noGrp="1"/>
          </p:cNvSpPr>
          <p:nvPr>
            <p:ph type="sldNum" sz="quarter" idx="12"/>
          </p:nvPr>
        </p:nvSpPr>
        <p:spPr/>
        <p:txBody>
          <a:bodyPr/>
          <a:lstStyle/>
          <a:p>
            <a:fld id="{575A9074-5036-F14B-8CF0-91BB591B8054}" type="slidenum">
              <a:rPr lang="en-US" smtClean="0"/>
              <a:t>‹#›</a:t>
            </a:fld>
            <a:endParaRPr lang="en-US"/>
          </a:p>
        </p:txBody>
      </p:sp>
    </p:spTree>
    <p:extLst>
      <p:ext uri="{BB962C8B-B14F-4D97-AF65-F5344CB8AC3E}">
        <p14:creationId xmlns:p14="http://schemas.microsoft.com/office/powerpoint/2010/main" val="2408584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8A4F7C0-3FC3-9053-2631-667ACFE37A6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7980F7-0A6C-A3E1-DC35-525E5F04BF5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29E2CC-5F48-8006-5A52-FC5A135E3A34}"/>
              </a:ext>
            </a:extLst>
          </p:cNvPr>
          <p:cNvSpPr>
            <a:spLocks noGrp="1"/>
          </p:cNvSpPr>
          <p:nvPr>
            <p:ph type="dt" sz="half" idx="10"/>
          </p:nvPr>
        </p:nvSpPr>
        <p:spPr/>
        <p:txBody>
          <a:bodyPr/>
          <a:lstStyle/>
          <a:p>
            <a:fld id="{723D7A07-81CA-B146-9B79-0236BD9BDBF2}" type="datetimeFigureOut">
              <a:rPr lang="en-US" smtClean="0"/>
              <a:t>4/14/2023</a:t>
            </a:fld>
            <a:endParaRPr lang="en-US"/>
          </a:p>
        </p:txBody>
      </p:sp>
      <p:sp>
        <p:nvSpPr>
          <p:cNvPr id="5" name="Footer Placeholder 4">
            <a:extLst>
              <a:ext uri="{FF2B5EF4-FFF2-40B4-BE49-F238E27FC236}">
                <a16:creationId xmlns:a16="http://schemas.microsoft.com/office/drawing/2014/main" id="{C6B246D3-9473-50E0-C784-0CAAA46975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F646D2-D2CB-1817-B16D-B8AD504478BA}"/>
              </a:ext>
            </a:extLst>
          </p:cNvPr>
          <p:cNvSpPr>
            <a:spLocks noGrp="1"/>
          </p:cNvSpPr>
          <p:nvPr>
            <p:ph type="sldNum" sz="quarter" idx="12"/>
          </p:nvPr>
        </p:nvSpPr>
        <p:spPr/>
        <p:txBody>
          <a:bodyPr/>
          <a:lstStyle/>
          <a:p>
            <a:fld id="{575A9074-5036-F14B-8CF0-91BB591B8054}" type="slidenum">
              <a:rPr lang="en-US" smtClean="0"/>
              <a:t>‹#›</a:t>
            </a:fld>
            <a:endParaRPr lang="en-US"/>
          </a:p>
        </p:txBody>
      </p:sp>
    </p:spTree>
    <p:extLst>
      <p:ext uri="{BB962C8B-B14F-4D97-AF65-F5344CB8AC3E}">
        <p14:creationId xmlns:p14="http://schemas.microsoft.com/office/powerpoint/2010/main" val="9506787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45DDD-0829-B022-93BB-37FD8DB31E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56B2CE-6D39-F326-3961-B348E70A1F9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5B8ADE-F75B-F500-0009-F825DCA30B40}"/>
              </a:ext>
            </a:extLst>
          </p:cNvPr>
          <p:cNvSpPr>
            <a:spLocks noGrp="1"/>
          </p:cNvSpPr>
          <p:nvPr>
            <p:ph type="dt" sz="half" idx="10"/>
          </p:nvPr>
        </p:nvSpPr>
        <p:spPr/>
        <p:txBody>
          <a:bodyPr/>
          <a:lstStyle/>
          <a:p>
            <a:fld id="{723D7A07-81CA-B146-9B79-0236BD9BDBF2}" type="datetimeFigureOut">
              <a:rPr lang="en-US" smtClean="0"/>
              <a:t>4/14/2023</a:t>
            </a:fld>
            <a:endParaRPr lang="en-US"/>
          </a:p>
        </p:txBody>
      </p:sp>
      <p:sp>
        <p:nvSpPr>
          <p:cNvPr id="5" name="Footer Placeholder 4">
            <a:extLst>
              <a:ext uri="{FF2B5EF4-FFF2-40B4-BE49-F238E27FC236}">
                <a16:creationId xmlns:a16="http://schemas.microsoft.com/office/drawing/2014/main" id="{8C622195-AE44-4FE9-1EE3-08E2C872C5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8E56FD-B61E-BC17-DA57-C199F12E3CF6}"/>
              </a:ext>
            </a:extLst>
          </p:cNvPr>
          <p:cNvSpPr>
            <a:spLocks noGrp="1"/>
          </p:cNvSpPr>
          <p:nvPr>
            <p:ph type="sldNum" sz="quarter" idx="12"/>
          </p:nvPr>
        </p:nvSpPr>
        <p:spPr/>
        <p:txBody>
          <a:bodyPr/>
          <a:lstStyle/>
          <a:p>
            <a:fld id="{575A9074-5036-F14B-8CF0-91BB591B8054}" type="slidenum">
              <a:rPr lang="en-US" smtClean="0"/>
              <a:t>‹#›</a:t>
            </a:fld>
            <a:endParaRPr lang="en-US"/>
          </a:p>
        </p:txBody>
      </p:sp>
    </p:spTree>
    <p:extLst>
      <p:ext uri="{BB962C8B-B14F-4D97-AF65-F5344CB8AC3E}">
        <p14:creationId xmlns:p14="http://schemas.microsoft.com/office/powerpoint/2010/main" val="13380167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47101B-2C26-25EE-4820-9064AC05681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6AF8B4A-BB23-0E8D-EED0-5280239BF80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2469A0-311D-9C74-9D64-1CB38AEEE00F}"/>
              </a:ext>
            </a:extLst>
          </p:cNvPr>
          <p:cNvSpPr>
            <a:spLocks noGrp="1"/>
          </p:cNvSpPr>
          <p:nvPr>
            <p:ph type="dt" sz="half" idx="10"/>
          </p:nvPr>
        </p:nvSpPr>
        <p:spPr/>
        <p:txBody>
          <a:bodyPr/>
          <a:lstStyle/>
          <a:p>
            <a:fld id="{723D7A07-81CA-B146-9B79-0236BD9BDBF2}" type="datetimeFigureOut">
              <a:rPr lang="en-US" smtClean="0"/>
              <a:t>4/14/2023</a:t>
            </a:fld>
            <a:endParaRPr lang="en-US"/>
          </a:p>
        </p:txBody>
      </p:sp>
      <p:sp>
        <p:nvSpPr>
          <p:cNvPr id="5" name="Footer Placeholder 4">
            <a:extLst>
              <a:ext uri="{FF2B5EF4-FFF2-40B4-BE49-F238E27FC236}">
                <a16:creationId xmlns:a16="http://schemas.microsoft.com/office/drawing/2014/main" id="{0941D600-E976-638D-3AB8-D8D18E1485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0BB469-D6AE-A43B-1FF1-1522BE9BAD50}"/>
              </a:ext>
            </a:extLst>
          </p:cNvPr>
          <p:cNvSpPr>
            <a:spLocks noGrp="1"/>
          </p:cNvSpPr>
          <p:nvPr>
            <p:ph type="sldNum" sz="quarter" idx="12"/>
          </p:nvPr>
        </p:nvSpPr>
        <p:spPr/>
        <p:txBody>
          <a:bodyPr/>
          <a:lstStyle/>
          <a:p>
            <a:fld id="{575A9074-5036-F14B-8CF0-91BB591B8054}" type="slidenum">
              <a:rPr lang="en-US" smtClean="0"/>
              <a:t>‹#›</a:t>
            </a:fld>
            <a:endParaRPr lang="en-US"/>
          </a:p>
        </p:txBody>
      </p:sp>
    </p:spTree>
    <p:extLst>
      <p:ext uri="{BB962C8B-B14F-4D97-AF65-F5344CB8AC3E}">
        <p14:creationId xmlns:p14="http://schemas.microsoft.com/office/powerpoint/2010/main" val="24828218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45F6B8-3952-C911-10E8-9369CA2E6D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92AFC8-E659-E3AA-B900-ADCDDACD7AB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6BFD48-B3D0-D771-22B1-1C8165301A1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18C35A4-C1DF-ABA9-11BE-AA172236C2A1}"/>
              </a:ext>
            </a:extLst>
          </p:cNvPr>
          <p:cNvSpPr>
            <a:spLocks noGrp="1"/>
          </p:cNvSpPr>
          <p:nvPr>
            <p:ph type="dt" sz="half" idx="10"/>
          </p:nvPr>
        </p:nvSpPr>
        <p:spPr/>
        <p:txBody>
          <a:bodyPr/>
          <a:lstStyle/>
          <a:p>
            <a:fld id="{723D7A07-81CA-B146-9B79-0236BD9BDBF2}" type="datetimeFigureOut">
              <a:rPr lang="en-US" smtClean="0"/>
              <a:t>4/14/2023</a:t>
            </a:fld>
            <a:endParaRPr lang="en-US"/>
          </a:p>
        </p:txBody>
      </p:sp>
      <p:sp>
        <p:nvSpPr>
          <p:cNvPr id="6" name="Footer Placeholder 5">
            <a:extLst>
              <a:ext uri="{FF2B5EF4-FFF2-40B4-BE49-F238E27FC236}">
                <a16:creationId xmlns:a16="http://schemas.microsoft.com/office/drawing/2014/main" id="{5D7F1F84-DA99-8B44-88B3-4C8CA937113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28AF48E-0E6F-1BDB-8F9E-52267D73A880}"/>
              </a:ext>
            </a:extLst>
          </p:cNvPr>
          <p:cNvSpPr>
            <a:spLocks noGrp="1"/>
          </p:cNvSpPr>
          <p:nvPr>
            <p:ph type="sldNum" sz="quarter" idx="12"/>
          </p:nvPr>
        </p:nvSpPr>
        <p:spPr/>
        <p:txBody>
          <a:bodyPr/>
          <a:lstStyle/>
          <a:p>
            <a:fld id="{575A9074-5036-F14B-8CF0-91BB591B8054}" type="slidenum">
              <a:rPr lang="en-US" smtClean="0"/>
              <a:t>‹#›</a:t>
            </a:fld>
            <a:endParaRPr lang="en-US"/>
          </a:p>
        </p:txBody>
      </p:sp>
    </p:spTree>
    <p:extLst>
      <p:ext uri="{BB962C8B-B14F-4D97-AF65-F5344CB8AC3E}">
        <p14:creationId xmlns:p14="http://schemas.microsoft.com/office/powerpoint/2010/main" val="30701022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53E4CD-A252-B449-7D09-EA8BE57726E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498B567-DAA0-F185-A1F1-B38DA07306E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C72B719-F3D9-10AF-C768-2E21DC427F6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12F7583-CFC0-0568-E8B5-4D1C9A4A8BB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1A8A4C-CE7F-75CA-8D20-64D03CD9ED5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1D181A0-BB58-C2AD-E2AF-86F5733132C8}"/>
              </a:ext>
            </a:extLst>
          </p:cNvPr>
          <p:cNvSpPr>
            <a:spLocks noGrp="1"/>
          </p:cNvSpPr>
          <p:nvPr>
            <p:ph type="dt" sz="half" idx="10"/>
          </p:nvPr>
        </p:nvSpPr>
        <p:spPr/>
        <p:txBody>
          <a:bodyPr/>
          <a:lstStyle/>
          <a:p>
            <a:fld id="{723D7A07-81CA-B146-9B79-0236BD9BDBF2}" type="datetimeFigureOut">
              <a:rPr lang="en-US" smtClean="0"/>
              <a:t>4/14/2023</a:t>
            </a:fld>
            <a:endParaRPr lang="en-US"/>
          </a:p>
        </p:txBody>
      </p:sp>
      <p:sp>
        <p:nvSpPr>
          <p:cNvPr id="8" name="Footer Placeholder 7">
            <a:extLst>
              <a:ext uri="{FF2B5EF4-FFF2-40B4-BE49-F238E27FC236}">
                <a16:creationId xmlns:a16="http://schemas.microsoft.com/office/drawing/2014/main" id="{0C2D8547-9574-3548-8C2D-8B3BA0F2D8C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8C36418-EE54-999E-6383-C954AA32A385}"/>
              </a:ext>
            </a:extLst>
          </p:cNvPr>
          <p:cNvSpPr>
            <a:spLocks noGrp="1"/>
          </p:cNvSpPr>
          <p:nvPr>
            <p:ph type="sldNum" sz="quarter" idx="12"/>
          </p:nvPr>
        </p:nvSpPr>
        <p:spPr/>
        <p:txBody>
          <a:bodyPr/>
          <a:lstStyle/>
          <a:p>
            <a:fld id="{575A9074-5036-F14B-8CF0-91BB591B8054}" type="slidenum">
              <a:rPr lang="en-US" smtClean="0"/>
              <a:t>‹#›</a:t>
            </a:fld>
            <a:endParaRPr lang="en-US"/>
          </a:p>
        </p:txBody>
      </p:sp>
    </p:spTree>
    <p:extLst>
      <p:ext uri="{BB962C8B-B14F-4D97-AF65-F5344CB8AC3E}">
        <p14:creationId xmlns:p14="http://schemas.microsoft.com/office/powerpoint/2010/main" val="40461219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859C4-C9AC-4E3E-6433-D87D79BF653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2A57CC9-0BD1-4B6D-D654-790E68166B1A}"/>
              </a:ext>
            </a:extLst>
          </p:cNvPr>
          <p:cNvSpPr>
            <a:spLocks noGrp="1"/>
          </p:cNvSpPr>
          <p:nvPr>
            <p:ph type="dt" sz="half" idx="10"/>
          </p:nvPr>
        </p:nvSpPr>
        <p:spPr/>
        <p:txBody>
          <a:bodyPr/>
          <a:lstStyle/>
          <a:p>
            <a:fld id="{723D7A07-81CA-B146-9B79-0236BD9BDBF2}" type="datetimeFigureOut">
              <a:rPr lang="en-US" smtClean="0"/>
              <a:t>4/14/2023</a:t>
            </a:fld>
            <a:endParaRPr lang="en-US"/>
          </a:p>
        </p:txBody>
      </p:sp>
      <p:sp>
        <p:nvSpPr>
          <p:cNvPr id="4" name="Footer Placeholder 3">
            <a:extLst>
              <a:ext uri="{FF2B5EF4-FFF2-40B4-BE49-F238E27FC236}">
                <a16:creationId xmlns:a16="http://schemas.microsoft.com/office/drawing/2014/main" id="{437C68F0-0DB6-11B2-9BF1-8A47BFD7183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2352C31-98B8-4C2E-6F2B-863EE79A0D88}"/>
              </a:ext>
            </a:extLst>
          </p:cNvPr>
          <p:cNvSpPr>
            <a:spLocks noGrp="1"/>
          </p:cNvSpPr>
          <p:nvPr>
            <p:ph type="sldNum" sz="quarter" idx="12"/>
          </p:nvPr>
        </p:nvSpPr>
        <p:spPr/>
        <p:txBody>
          <a:bodyPr/>
          <a:lstStyle/>
          <a:p>
            <a:fld id="{575A9074-5036-F14B-8CF0-91BB591B8054}" type="slidenum">
              <a:rPr lang="en-US" smtClean="0"/>
              <a:t>‹#›</a:t>
            </a:fld>
            <a:endParaRPr lang="en-US"/>
          </a:p>
        </p:txBody>
      </p:sp>
    </p:spTree>
    <p:extLst>
      <p:ext uri="{BB962C8B-B14F-4D97-AF65-F5344CB8AC3E}">
        <p14:creationId xmlns:p14="http://schemas.microsoft.com/office/powerpoint/2010/main" val="27637457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184BDA-B9BC-9EAD-90DC-0743258D84C9}"/>
              </a:ext>
            </a:extLst>
          </p:cNvPr>
          <p:cNvSpPr>
            <a:spLocks noGrp="1"/>
          </p:cNvSpPr>
          <p:nvPr>
            <p:ph type="dt" sz="half" idx="10"/>
          </p:nvPr>
        </p:nvSpPr>
        <p:spPr/>
        <p:txBody>
          <a:bodyPr/>
          <a:lstStyle/>
          <a:p>
            <a:fld id="{723D7A07-81CA-B146-9B79-0236BD9BDBF2}" type="datetimeFigureOut">
              <a:rPr lang="en-US" smtClean="0"/>
              <a:t>4/14/2023</a:t>
            </a:fld>
            <a:endParaRPr lang="en-US"/>
          </a:p>
        </p:txBody>
      </p:sp>
      <p:sp>
        <p:nvSpPr>
          <p:cNvPr id="3" name="Footer Placeholder 2">
            <a:extLst>
              <a:ext uri="{FF2B5EF4-FFF2-40B4-BE49-F238E27FC236}">
                <a16:creationId xmlns:a16="http://schemas.microsoft.com/office/drawing/2014/main" id="{74472E3C-8501-56A4-0555-1E80A529D9F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9275D1E-F069-EB29-0EA5-B843C8582A24}"/>
              </a:ext>
            </a:extLst>
          </p:cNvPr>
          <p:cNvSpPr>
            <a:spLocks noGrp="1"/>
          </p:cNvSpPr>
          <p:nvPr>
            <p:ph type="sldNum" sz="quarter" idx="12"/>
          </p:nvPr>
        </p:nvSpPr>
        <p:spPr/>
        <p:txBody>
          <a:bodyPr/>
          <a:lstStyle/>
          <a:p>
            <a:fld id="{575A9074-5036-F14B-8CF0-91BB591B8054}" type="slidenum">
              <a:rPr lang="en-US" smtClean="0"/>
              <a:t>‹#›</a:t>
            </a:fld>
            <a:endParaRPr lang="en-US"/>
          </a:p>
        </p:txBody>
      </p:sp>
    </p:spTree>
    <p:extLst>
      <p:ext uri="{BB962C8B-B14F-4D97-AF65-F5344CB8AC3E}">
        <p14:creationId xmlns:p14="http://schemas.microsoft.com/office/powerpoint/2010/main" val="3069458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274D3-5752-D755-3E10-965D1EEC7A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BB3AD41-7B2B-52DC-F60A-14951D9A241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F8F2CD7-D41B-E563-C17D-9BD13D4504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3D31460-536F-C965-8148-A529C73465CB}"/>
              </a:ext>
            </a:extLst>
          </p:cNvPr>
          <p:cNvSpPr>
            <a:spLocks noGrp="1"/>
          </p:cNvSpPr>
          <p:nvPr>
            <p:ph type="dt" sz="half" idx="10"/>
          </p:nvPr>
        </p:nvSpPr>
        <p:spPr/>
        <p:txBody>
          <a:bodyPr/>
          <a:lstStyle/>
          <a:p>
            <a:fld id="{723D7A07-81CA-B146-9B79-0236BD9BDBF2}" type="datetimeFigureOut">
              <a:rPr lang="en-US" smtClean="0"/>
              <a:t>4/14/2023</a:t>
            </a:fld>
            <a:endParaRPr lang="en-US"/>
          </a:p>
        </p:txBody>
      </p:sp>
      <p:sp>
        <p:nvSpPr>
          <p:cNvPr id="6" name="Footer Placeholder 5">
            <a:extLst>
              <a:ext uri="{FF2B5EF4-FFF2-40B4-BE49-F238E27FC236}">
                <a16:creationId xmlns:a16="http://schemas.microsoft.com/office/drawing/2014/main" id="{C91A5C8D-E131-2DDB-6BF8-E8071DF3BD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444616-0D37-33AF-564E-0A40EA9613B2}"/>
              </a:ext>
            </a:extLst>
          </p:cNvPr>
          <p:cNvSpPr>
            <a:spLocks noGrp="1"/>
          </p:cNvSpPr>
          <p:nvPr>
            <p:ph type="sldNum" sz="quarter" idx="12"/>
          </p:nvPr>
        </p:nvSpPr>
        <p:spPr/>
        <p:txBody>
          <a:bodyPr/>
          <a:lstStyle/>
          <a:p>
            <a:fld id="{575A9074-5036-F14B-8CF0-91BB591B8054}" type="slidenum">
              <a:rPr lang="en-US" smtClean="0"/>
              <a:t>‹#›</a:t>
            </a:fld>
            <a:endParaRPr lang="en-US"/>
          </a:p>
        </p:txBody>
      </p:sp>
    </p:spTree>
    <p:extLst>
      <p:ext uri="{BB962C8B-B14F-4D97-AF65-F5344CB8AC3E}">
        <p14:creationId xmlns:p14="http://schemas.microsoft.com/office/powerpoint/2010/main" val="8445123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03DD7-83CC-3B44-B6EA-3948968BE4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4186E70-A071-8664-3782-AFC75E1FED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1070F13-5F2B-7D27-9AA9-B94BB1CB7B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8794848-5A9D-13D2-4268-3619B41E2C5E}"/>
              </a:ext>
            </a:extLst>
          </p:cNvPr>
          <p:cNvSpPr>
            <a:spLocks noGrp="1"/>
          </p:cNvSpPr>
          <p:nvPr>
            <p:ph type="dt" sz="half" idx="10"/>
          </p:nvPr>
        </p:nvSpPr>
        <p:spPr/>
        <p:txBody>
          <a:bodyPr/>
          <a:lstStyle/>
          <a:p>
            <a:fld id="{723D7A07-81CA-B146-9B79-0236BD9BDBF2}" type="datetimeFigureOut">
              <a:rPr lang="en-US" smtClean="0"/>
              <a:t>4/14/2023</a:t>
            </a:fld>
            <a:endParaRPr lang="en-US"/>
          </a:p>
        </p:txBody>
      </p:sp>
      <p:sp>
        <p:nvSpPr>
          <p:cNvPr id="6" name="Footer Placeholder 5">
            <a:extLst>
              <a:ext uri="{FF2B5EF4-FFF2-40B4-BE49-F238E27FC236}">
                <a16:creationId xmlns:a16="http://schemas.microsoft.com/office/drawing/2014/main" id="{E39D14B8-4B7A-30FA-AF60-0E801FDF1D6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5BD7463-6675-E13A-5A08-A20B0481EED4}"/>
              </a:ext>
            </a:extLst>
          </p:cNvPr>
          <p:cNvSpPr>
            <a:spLocks noGrp="1"/>
          </p:cNvSpPr>
          <p:nvPr>
            <p:ph type="sldNum" sz="quarter" idx="12"/>
          </p:nvPr>
        </p:nvSpPr>
        <p:spPr/>
        <p:txBody>
          <a:bodyPr/>
          <a:lstStyle/>
          <a:p>
            <a:fld id="{575A9074-5036-F14B-8CF0-91BB591B8054}" type="slidenum">
              <a:rPr lang="en-US" smtClean="0"/>
              <a:t>‹#›</a:t>
            </a:fld>
            <a:endParaRPr lang="en-US"/>
          </a:p>
        </p:txBody>
      </p:sp>
    </p:spTree>
    <p:extLst>
      <p:ext uri="{BB962C8B-B14F-4D97-AF65-F5344CB8AC3E}">
        <p14:creationId xmlns:p14="http://schemas.microsoft.com/office/powerpoint/2010/main" val="1706150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6CA920-E625-2EB0-0DB9-F9972B8696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7EA5516-2F55-C67B-CB43-84CF726C8D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A38019-7B5E-C2EF-0FC7-ED642AC149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3D7A07-81CA-B146-9B79-0236BD9BDBF2}" type="datetimeFigureOut">
              <a:rPr lang="en-US" smtClean="0"/>
              <a:t>4/14/2023</a:t>
            </a:fld>
            <a:endParaRPr lang="en-US"/>
          </a:p>
        </p:txBody>
      </p:sp>
      <p:sp>
        <p:nvSpPr>
          <p:cNvPr id="5" name="Footer Placeholder 4">
            <a:extLst>
              <a:ext uri="{FF2B5EF4-FFF2-40B4-BE49-F238E27FC236}">
                <a16:creationId xmlns:a16="http://schemas.microsoft.com/office/drawing/2014/main" id="{E1EBC189-596E-21F7-B1E0-65999A18BB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142B497-1248-250B-984C-0FE23D31C3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5A9074-5036-F14B-8CF0-91BB591B8054}" type="slidenum">
              <a:rPr lang="en-US" smtClean="0"/>
              <a:t>‹#›</a:t>
            </a:fld>
            <a:endParaRPr lang="en-US"/>
          </a:p>
        </p:txBody>
      </p:sp>
    </p:spTree>
    <p:extLst>
      <p:ext uri="{BB962C8B-B14F-4D97-AF65-F5344CB8AC3E}">
        <p14:creationId xmlns:p14="http://schemas.microsoft.com/office/powerpoint/2010/main" val="1940568074"/>
      </p:ext>
    </p:extLst>
  </p:cSld>
  <p:clrMap bg1="lt1" tx1="dk1" bg2="lt2" tx2="dk2" accent1="accent1" accent2="accent2" accent3="accent3" accent4="accent4" accent5="accent5" accent6="accent6" hlink="hlink" folHlink="folHlink"/>
  <p:sldLayoutIdLst>
    <p:sldLayoutId id="2147484047" r:id="rId1"/>
    <p:sldLayoutId id="2147484048" r:id="rId2"/>
    <p:sldLayoutId id="2147484049" r:id="rId3"/>
    <p:sldLayoutId id="2147484050" r:id="rId4"/>
    <p:sldLayoutId id="2147484051" r:id="rId5"/>
    <p:sldLayoutId id="2147484052" r:id="rId6"/>
    <p:sldLayoutId id="2147484053" r:id="rId7"/>
    <p:sldLayoutId id="2147484054" r:id="rId8"/>
    <p:sldLayoutId id="2147484055" r:id="rId9"/>
    <p:sldLayoutId id="2147484056" r:id="rId10"/>
    <p:sldLayoutId id="214748405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microsoft.com/office/2018/10/relationships/comments" Target="../comments/modernComment_10A_41DC128F.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microsoft.com/office/2018/10/relationships/comments" Target="../comments/modernComment_10B_BA1C8AC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microsoft.com/office/2018/10/relationships/comments" Target="../comments/modernComment_107_707EA8A5.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microsoft.com/office/2018/10/relationships/comments" Target="../comments/modernComment_102_5555BF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microsoft.com/office/2018/10/relationships/comments" Target="../comments/modernComment_101_F3C9E527.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microsoft.com/office/2018/10/relationships/comments" Target="../comments/modernComment_103_711640E5.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microsoft.com/office/2018/10/relationships/comments" Target="../comments/modernComment_104_10AB9E1F.xml"/><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FCE42-609B-000A-75DB-7E574FD4478E}"/>
              </a:ext>
            </a:extLst>
          </p:cNvPr>
          <p:cNvSpPr>
            <a:spLocks noGrp="1"/>
          </p:cNvSpPr>
          <p:nvPr>
            <p:ph type="ctrTitle"/>
          </p:nvPr>
        </p:nvSpPr>
        <p:spPr>
          <a:xfrm>
            <a:off x="1524000" y="648514"/>
            <a:ext cx="9144000" cy="2387600"/>
          </a:xfrm>
        </p:spPr>
        <p:txBody>
          <a:bodyPr>
            <a:normAutofit/>
          </a:bodyPr>
          <a:lstStyle/>
          <a:p>
            <a:r>
              <a:rPr lang="en-US" sz="4800" b="1" dirty="0"/>
              <a:t>Effects of Biological Soil Crust Cover on Rainfall Runoff</a:t>
            </a:r>
          </a:p>
        </p:txBody>
      </p:sp>
      <p:sp>
        <p:nvSpPr>
          <p:cNvPr id="3" name="Subtitle 2">
            <a:extLst>
              <a:ext uri="{FF2B5EF4-FFF2-40B4-BE49-F238E27FC236}">
                <a16:creationId xmlns:a16="http://schemas.microsoft.com/office/drawing/2014/main" id="{CBDDD6B2-BEA0-1222-0D91-729F0D914245}"/>
              </a:ext>
            </a:extLst>
          </p:cNvPr>
          <p:cNvSpPr>
            <a:spLocks noGrp="1"/>
          </p:cNvSpPr>
          <p:nvPr>
            <p:ph type="subTitle" idx="1"/>
          </p:nvPr>
        </p:nvSpPr>
        <p:spPr>
          <a:xfrm>
            <a:off x="1524000" y="3092357"/>
            <a:ext cx="9144000" cy="1766121"/>
          </a:xfrm>
        </p:spPr>
        <p:txBody>
          <a:bodyPr vert="horz" lIns="91440" tIns="45720" rIns="91440" bIns="45720" rtlCol="0" anchor="t">
            <a:noAutofit/>
          </a:bodyPr>
          <a:lstStyle/>
          <a:p>
            <a:pPr>
              <a:lnSpc>
                <a:spcPct val="120000"/>
              </a:lnSpc>
            </a:pPr>
            <a:r>
              <a:rPr lang="en-US" dirty="0"/>
              <a:t>Arizona/NASA Space Grant Symposium</a:t>
            </a:r>
          </a:p>
          <a:p>
            <a:pPr>
              <a:lnSpc>
                <a:spcPct val="120000"/>
              </a:lnSpc>
            </a:pPr>
            <a:r>
              <a:rPr lang="en-US" sz="3200" b="1" dirty="0"/>
              <a:t>Sophia Dixon</a:t>
            </a:r>
            <a:endParaRPr lang="en-US" sz="3200" b="1" dirty="0">
              <a:cs typeface="Calibri"/>
            </a:endParaRPr>
          </a:p>
          <a:p>
            <a:pPr>
              <a:lnSpc>
                <a:spcPct val="120000"/>
              </a:lnSpc>
            </a:pPr>
            <a:r>
              <a:rPr lang="en-US" dirty="0"/>
              <a:t>Dr. Jason Williams, USDA ARS, </a:t>
            </a:r>
            <a:r>
              <a:rPr lang="en-US" dirty="0">
                <a:ea typeface="+mn-lt"/>
                <a:cs typeface="+mn-lt"/>
              </a:rPr>
              <a:t>SWRC</a:t>
            </a:r>
            <a:r>
              <a:rPr lang="en-US" dirty="0"/>
              <a:t> </a:t>
            </a:r>
            <a:endParaRPr lang="en-US" dirty="0">
              <a:cs typeface="Calibri"/>
            </a:endParaRPr>
          </a:p>
          <a:p>
            <a:pPr>
              <a:lnSpc>
                <a:spcPct val="120000"/>
              </a:lnSpc>
            </a:pPr>
            <a:r>
              <a:rPr lang="en-US" dirty="0"/>
              <a:t>Grand Staircase Escalante National Monument, UT</a:t>
            </a:r>
            <a:endParaRPr lang="en-US" dirty="0">
              <a:cs typeface="Calibri" panose="020F0502020204030204"/>
            </a:endParaRPr>
          </a:p>
        </p:txBody>
      </p:sp>
      <p:sp>
        <p:nvSpPr>
          <p:cNvPr id="6" name="Rectangle 5">
            <a:extLst>
              <a:ext uri="{FF2B5EF4-FFF2-40B4-BE49-F238E27FC236}">
                <a16:creationId xmlns:a16="http://schemas.microsoft.com/office/drawing/2014/main" id="{AEED15CA-84EF-708A-CDC9-1D1AA575C16C}"/>
              </a:ext>
            </a:extLst>
          </p:cNvPr>
          <p:cNvSpPr/>
          <p:nvPr/>
        </p:nvSpPr>
        <p:spPr>
          <a:xfrm>
            <a:off x="0" y="0"/>
            <a:ext cx="12192000" cy="1465943"/>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14" descr="The University of Arizona - Home | Facebook">
            <a:extLst>
              <a:ext uri="{FF2B5EF4-FFF2-40B4-BE49-F238E27FC236}">
                <a16:creationId xmlns:a16="http://schemas.microsoft.com/office/drawing/2014/main" id="{71773C8B-B3EE-F33B-AA4A-E9904636F7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1637"/>
          <a:stretch/>
        </p:blipFill>
        <p:spPr bwMode="auto">
          <a:xfrm>
            <a:off x="1059543" y="5257800"/>
            <a:ext cx="1733758" cy="135861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descr="Diagram&#10;&#10;Description automatically generated">
            <a:extLst>
              <a:ext uri="{FF2B5EF4-FFF2-40B4-BE49-F238E27FC236}">
                <a16:creationId xmlns:a16="http://schemas.microsoft.com/office/drawing/2014/main" id="{5FFCCA6B-7DDD-8320-8AFF-3EF358A3B4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2738" y="5526822"/>
            <a:ext cx="2526127" cy="111902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2">
            <a:extLst>
              <a:ext uri="{FF2B5EF4-FFF2-40B4-BE49-F238E27FC236}">
                <a16:creationId xmlns:a16="http://schemas.microsoft.com/office/drawing/2014/main" id="{AB4CDF6B-2127-5858-D537-34F2035623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786" y="5552702"/>
            <a:ext cx="940803" cy="1119029"/>
          </a:xfrm>
          <a:prstGeom prst="rect">
            <a:avLst/>
          </a:prstGeom>
          <a:noFill/>
          <a:extLst>
            <a:ext uri="{909E8E84-426E-40DD-AFC4-6F175D3DCCD1}">
              <a14:hiddenFill xmlns:a14="http://schemas.microsoft.com/office/drawing/2010/main">
                <a:solidFill>
                  <a:srgbClr val="FFFFFF"/>
                </a:solidFill>
              </a14:hiddenFill>
            </a:ext>
          </a:extLst>
        </p:spPr>
      </p:pic>
      <p:pic>
        <p:nvPicPr>
          <p:cNvPr id="10" name="Google Shape;56;p13">
            <a:extLst>
              <a:ext uri="{FF2B5EF4-FFF2-40B4-BE49-F238E27FC236}">
                <a16:creationId xmlns:a16="http://schemas.microsoft.com/office/drawing/2014/main" id="{3D588190-C7AD-1F83-A071-892B09B74212}"/>
              </a:ext>
            </a:extLst>
          </p:cNvPr>
          <p:cNvPicPr preferRelativeResize="0"/>
          <p:nvPr/>
        </p:nvPicPr>
        <p:blipFill>
          <a:blip r:embed="rId5">
            <a:alphaModFix/>
          </a:blip>
          <a:stretch>
            <a:fillRect/>
          </a:stretch>
        </p:blipFill>
        <p:spPr>
          <a:xfrm>
            <a:off x="8433299" y="5401442"/>
            <a:ext cx="1082199" cy="1358614"/>
          </a:xfrm>
          <a:prstGeom prst="rect">
            <a:avLst/>
          </a:prstGeom>
          <a:noFill/>
          <a:ln>
            <a:noFill/>
          </a:ln>
        </p:spPr>
      </p:pic>
      <p:pic>
        <p:nvPicPr>
          <p:cNvPr id="11" name="Picture 4">
            <a:extLst>
              <a:ext uri="{FF2B5EF4-FFF2-40B4-BE49-F238E27FC236}">
                <a16:creationId xmlns:a16="http://schemas.microsoft.com/office/drawing/2014/main" id="{5967FBE7-8156-A1A4-79A8-B4C77EEEDAF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55828" y="5442229"/>
            <a:ext cx="1227724" cy="12932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ome | Bureau of Land Management">
            <a:extLst>
              <a:ext uri="{FF2B5EF4-FFF2-40B4-BE49-F238E27FC236}">
                <a16:creationId xmlns:a16="http://schemas.microsoft.com/office/drawing/2014/main" id="{4B45B825-80FC-2221-049E-C5DFAB6E4A4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50237" y="5526821"/>
            <a:ext cx="1284219" cy="11190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89323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7ED8C-8329-A52D-1716-19EC6D40051C}"/>
              </a:ext>
            </a:extLst>
          </p:cNvPr>
          <p:cNvSpPr>
            <a:spLocks noGrp="1"/>
          </p:cNvSpPr>
          <p:nvPr>
            <p:ph type="title"/>
          </p:nvPr>
        </p:nvSpPr>
        <p:spPr>
          <a:xfrm>
            <a:off x="738649" y="507341"/>
            <a:ext cx="10515600" cy="1325563"/>
          </a:xfrm>
        </p:spPr>
        <p:txBody>
          <a:bodyPr/>
          <a:lstStyle/>
          <a:p>
            <a:r>
              <a:rPr lang="en-US" dirty="0">
                <a:cs typeface="Calibri Light"/>
              </a:rPr>
              <a:t>Results: Time to Runoff</a:t>
            </a:r>
            <a:endParaRPr lang="en-US" dirty="0"/>
          </a:p>
        </p:txBody>
      </p:sp>
      <p:sp>
        <p:nvSpPr>
          <p:cNvPr id="3" name="Content Placeholder 2">
            <a:extLst>
              <a:ext uri="{FF2B5EF4-FFF2-40B4-BE49-F238E27FC236}">
                <a16:creationId xmlns:a16="http://schemas.microsoft.com/office/drawing/2014/main" id="{CBC14F0E-E6EB-E8B3-789D-0A40975C9B9D}"/>
              </a:ext>
            </a:extLst>
          </p:cNvPr>
          <p:cNvSpPr>
            <a:spLocks noGrp="1"/>
          </p:cNvSpPr>
          <p:nvPr>
            <p:ph idx="1"/>
          </p:nvPr>
        </p:nvSpPr>
        <p:spPr>
          <a:xfrm>
            <a:off x="526377" y="1565070"/>
            <a:ext cx="11547987" cy="4351338"/>
          </a:xfrm>
        </p:spPr>
        <p:txBody>
          <a:bodyPr vert="horz" lIns="91440" tIns="45720" rIns="91440" bIns="45720" rtlCol="0" anchor="t">
            <a:normAutofit/>
          </a:bodyPr>
          <a:lstStyle/>
          <a:p>
            <a:pPr marL="457200" indent="-457200"/>
            <a:r>
              <a:rPr lang="en-US" dirty="0">
                <a:ea typeface="+mn-lt"/>
                <a:cs typeface="+mn-lt"/>
              </a:rPr>
              <a:t>Overall trend: more crust delays runoff start time </a:t>
            </a:r>
          </a:p>
          <a:p>
            <a:pPr marL="914400" lvl="1" indent="-457200"/>
            <a:r>
              <a:rPr lang="en-US" dirty="0">
                <a:ea typeface="+mn-lt"/>
                <a:cs typeface="+mn-lt"/>
              </a:rPr>
              <a:t>Lightest rainfall intensity: only 2/12 plots produced runoff both had low crust cover (&lt;20% ground cover)  </a:t>
            </a:r>
          </a:p>
          <a:p>
            <a:pPr marL="914400" lvl="1" indent="-457200"/>
            <a:r>
              <a:rPr lang="en-US" dirty="0">
                <a:ea typeface="+mn-lt"/>
                <a:cs typeface="+mn-lt"/>
              </a:rPr>
              <a:t>Higher rainfall intensity: runoff start time was delayed as crust cover increased </a:t>
            </a:r>
            <a:endParaRPr lang="en-US" dirty="0">
              <a:cs typeface="Calibri" panose="020F0502020204030204"/>
            </a:endParaRPr>
          </a:p>
          <a:p>
            <a:pPr marL="457200" indent="-457200"/>
            <a:endParaRPr lang="en-US" dirty="0">
              <a:ea typeface="+mn-lt"/>
              <a:cs typeface="+mn-lt"/>
            </a:endParaRPr>
          </a:p>
          <a:p>
            <a:endParaRPr lang="en-US" dirty="0">
              <a:ea typeface="+mn-lt"/>
              <a:cs typeface="+mn-lt"/>
            </a:endParaRPr>
          </a:p>
        </p:txBody>
      </p:sp>
      <p:sp>
        <p:nvSpPr>
          <p:cNvPr id="5" name="Rectangle 4">
            <a:extLst>
              <a:ext uri="{FF2B5EF4-FFF2-40B4-BE49-F238E27FC236}">
                <a16:creationId xmlns:a16="http://schemas.microsoft.com/office/drawing/2014/main" id="{C6DDEE2D-5488-DCCC-2E55-A5E0BABBD0BD}"/>
              </a:ext>
            </a:extLst>
          </p:cNvPr>
          <p:cNvSpPr/>
          <p:nvPr/>
        </p:nvSpPr>
        <p:spPr>
          <a:xfrm>
            <a:off x="1661" y="-2578"/>
            <a:ext cx="12192000" cy="808074"/>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i="1" dirty="0">
              <a:cs typeface="Calibri"/>
            </a:endParaRPr>
          </a:p>
        </p:txBody>
      </p:sp>
      <p:pic>
        <p:nvPicPr>
          <p:cNvPr id="7" name="Picture 7" descr="Chart, scatter chart&#10;&#10;Description automatically generated">
            <a:extLst>
              <a:ext uri="{FF2B5EF4-FFF2-40B4-BE49-F238E27FC236}">
                <a16:creationId xmlns:a16="http://schemas.microsoft.com/office/drawing/2014/main" id="{8397D2F2-2623-26A3-0783-8931E014E06F}"/>
              </a:ext>
            </a:extLst>
          </p:cNvPr>
          <p:cNvPicPr>
            <a:picLocks noChangeAspect="1"/>
          </p:cNvPicPr>
          <p:nvPr/>
        </p:nvPicPr>
        <p:blipFill>
          <a:blip r:embed="rId2"/>
          <a:stretch>
            <a:fillRect/>
          </a:stretch>
        </p:blipFill>
        <p:spPr>
          <a:xfrm>
            <a:off x="5562600" y="3219593"/>
            <a:ext cx="4142014" cy="3341627"/>
          </a:xfrm>
          <a:prstGeom prst="rect">
            <a:avLst/>
          </a:prstGeom>
        </p:spPr>
      </p:pic>
      <p:pic>
        <p:nvPicPr>
          <p:cNvPr id="8" name="Picture 8" descr="A picture containing chart&#10;&#10;Description automatically generated">
            <a:extLst>
              <a:ext uri="{FF2B5EF4-FFF2-40B4-BE49-F238E27FC236}">
                <a16:creationId xmlns:a16="http://schemas.microsoft.com/office/drawing/2014/main" id="{8960089C-910E-9300-0334-EEADCFF73302}"/>
              </a:ext>
            </a:extLst>
          </p:cNvPr>
          <p:cNvPicPr>
            <a:picLocks noChangeAspect="1"/>
          </p:cNvPicPr>
          <p:nvPr/>
        </p:nvPicPr>
        <p:blipFill>
          <a:blip r:embed="rId3"/>
          <a:stretch>
            <a:fillRect/>
          </a:stretch>
        </p:blipFill>
        <p:spPr>
          <a:xfrm>
            <a:off x="1088571" y="3221367"/>
            <a:ext cx="4152900" cy="3332637"/>
          </a:xfrm>
          <a:prstGeom prst="rect">
            <a:avLst/>
          </a:prstGeom>
        </p:spPr>
      </p:pic>
    </p:spTree>
    <p:extLst>
      <p:ext uri="{BB962C8B-B14F-4D97-AF65-F5344CB8AC3E}">
        <p14:creationId xmlns:p14="http://schemas.microsoft.com/office/powerpoint/2010/main" val="20821362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D0FD8-8706-2483-EF9C-E522E2DFF000}"/>
              </a:ext>
            </a:extLst>
          </p:cNvPr>
          <p:cNvSpPr>
            <a:spLocks noGrp="1"/>
          </p:cNvSpPr>
          <p:nvPr>
            <p:ph type="title"/>
          </p:nvPr>
        </p:nvSpPr>
        <p:spPr>
          <a:xfrm>
            <a:off x="678425" y="561770"/>
            <a:ext cx="10515600" cy="1325563"/>
          </a:xfrm>
        </p:spPr>
        <p:txBody>
          <a:bodyPr/>
          <a:lstStyle/>
          <a:p>
            <a:r>
              <a:rPr lang="en-US">
                <a:cs typeface="Calibri Light"/>
              </a:rPr>
              <a:t>Results: Why?</a:t>
            </a:r>
            <a:endParaRPr lang="en-US"/>
          </a:p>
        </p:txBody>
      </p:sp>
      <p:sp>
        <p:nvSpPr>
          <p:cNvPr id="3" name="Content Placeholder 2">
            <a:extLst>
              <a:ext uri="{FF2B5EF4-FFF2-40B4-BE49-F238E27FC236}">
                <a16:creationId xmlns:a16="http://schemas.microsoft.com/office/drawing/2014/main" id="{0590016B-8A22-E6F9-8C21-591F558DAF0E}"/>
              </a:ext>
            </a:extLst>
          </p:cNvPr>
          <p:cNvSpPr>
            <a:spLocks noGrp="1"/>
          </p:cNvSpPr>
          <p:nvPr>
            <p:ph idx="1"/>
          </p:nvPr>
        </p:nvSpPr>
        <p:spPr>
          <a:xfrm>
            <a:off x="689662" y="1562612"/>
            <a:ext cx="11277600" cy="4590999"/>
          </a:xfrm>
        </p:spPr>
        <p:txBody>
          <a:bodyPr vert="horz" lIns="91440" tIns="45720" rIns="91440" bIns="45720" rtlCol="0" anchor="t">
            <a:normAutofit/>
          </a:bodyPr>
          <a:lstStyle/>
          <a:p>
            <a:r>
              <a:rPr lang="en-US" dirty="0">
                <a:ea typeface="+mn-lt"/>
                <a:cs typeface="+mn-lt"/>
              </a:rPr>
              <a:t>What could explain our runoff curve? </a:t>
            </a:r>
          </a:p>
          <a:p>
            <a:r>
              <a:rPr lang="en-US" dirty="0">
                <a:cs typeface="Calibri"/>
              </a:rPr>
              <a:t>Roughness</a:t>
            </a:r>
            <a:r>
              <a:rPr lang="en-US" dirty="0">
                <a:ea typeface="+mn-lt"/>
                <a:cs typeface="+mn-lt"/>
              </a:rPr>
              <a:t> (first half of curve) -</a:t>
            </a:r>
            <a:r>
              <a:rPr lang="en-US" dirty="0">
                <a:cs typeface="Calibri"/>
              </a:rPr>
              <a:t> statistically insignificant relationship </a:t>
            </a:r>
            <a:endParaRPr lang="en-US" dirty="0"/>
          </a:p>
          <a:p>
            <a:r>
              <a:rPr lang="en-US" dirty="0">
                <a:cs typeface="Calibri"/>
              </a:rPr>
              <a:t>Pore clogging effect (</a:t>
            </a:r>
            <a:r>
              <a:rPr lang="en-US" dirty="0">
                <a:ea typeface="+mn-lt"/>
                <a:cs typeface="+mn-lt"/>
              </a:rPr>
              <a:t>second half of curve</a:t>
            </a:r>
            <a:r>
              <a:rPr lang="en-US" dirty="0">
                <a:cs typeface="Calibri"/>
              </a:rPr>
              <a:t>) - </a:t>
            </a:r>
            <a:r>
              <a:rPr lang="en-US" dirty="0">
                <a:ea typeface="+mn-lt"/>
                <a:cs typeface="+mn-lt"/>
              </a:rPr>
              <a:t>supported by previous literature in sandy soils</a:t>
            </a:r>
            <a:endParaRPr lang="en-US" dirty="0"/>
          </a:p>
          <a:p>
            <a:endParaRPr lang="en-US" dirty="0">
              <a:cs typeface="Calibri"/>
            </a:endParaRPr>
          </a:p>
        </p:txBody>
      </p:sp>
      <p:sp>
        <p:nvSpPr>
          <p:cNvPr id="5" name="Rectangle 4">
            <a:extLst>
              <a:ext uri="{FF2B5EF4-FFF2-40B4-BE49-F238E27FC236}">
                <a16:creationId xmlns:a16="http://schemas.microsoft.com/office/drawing/2014/main" id="{EBB5184A-8B1D-3A2E-51AB-EC1BE56929B3}"/>
              </a:ext>
            </a:extLst>
          </p:cNvPr>
          <p:cNvSpPr/>
          <p:nvPr/>
        </p:nvSpPr>
        <p:spPr>
          <a:xfrm>
            <a:off x="1661" y="-2578"/>
            <a:ext cx="12192000" cy="808074"/>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i="1" dirty="0">
              <a:cs typeface="Calibri"/>
            </a:endParaRPr>
          </a:p>
        </p:txBody>
      </p:sp>
      <p:pic>
        <p:nvPicPr>
          <p:cNvPr id="9" name="Picture 9" descr="A picture containing stone&#10;&#10;Description automatically generated">
            <a:extLst>
              <a:ext uri="{FF2B5EF4-FFF2-40B4-BE49-F238E27FC236}">
                <a16:creationId xmlns:a16="http://schemas.microsoft.com/office/drawing/2014/main" id="{06EDBA10-9EAB-373B-7C30-53B224507286}"/>
              </a:ext>
            </a:extLst>
          </p:cNvPr>
          <p:cNvPicPr>
            <a:picLocks noChangeAspect="1"/>
          </p:cNvPicPr>
          <p:nvPr/>
        </p:nvPicPr>
        <p:blipFill rotWithShape="1">
          <a:blip r:embed="rId2"/>
          <a:srcRect l="16094" t="15232" r="10312" b="36867"/>
          <a:stretch/>
        </p:blipFill>
        <p:spPr>
          <a:xfrm>
            <a:off x="6328289" y="3542352"/>
            <a:ext cx="3497402" cy="3023535"/>
          </a:xfrm>
          <a:prstGeom prst="rect">
            <a:avLst/>
          </a:prstGeom>
        </p:spPr>
      </p:pic>
      <p:pic>
        <p:nvPicPr>
          <p:cNvPr id="6" name="Picture 6" descr="Chart, scatter chart&#10;&#10;Description automatically generated">
            <a:extLst>
              <a:ext uri="{FF2B5EF4-FFF2-40B4-BE49-F238E27FC236}">
                <a16:creationId xmlns:a16="http://schemas.microsoft.com/office/drawing/2014/main" id="{91F75014-C3D4-CE07-C0E1-38C87DB8F8B1}"/>
              </a:ext>
            </a:extLst>
          </p:cNvPr>
          <p:cNvPicPr>
            <a:picLocks noChangeAspect="1"/>
          </p:cNvPicPr>
          <p:nvPr/>
        </p:nvPicPr>
        <p:blipFill>
          <a:blip r:embed="rId3"/>
          <a:stretch>
            <a:fillRect/>
          </a:stretch>
        </p:blipFill>
        <p:spPr>
          <a:xfrm>
            <a:off x="1045028" y="3577306"/>
            <a:ext cx="4713514" cy="2952771"/>
          </a:xfrm>
          <a:prstGeom prst="rect">
            <a:avLst/>
          </a:prstGeom>
        </p:spPr>
      </p:pic>
    </p:spTree>
    <p:extLst>
      <p:ext uri="{BB962C8B-B14F-4D97-AF65-F5344CB8AC3E}">
        <p14:creationId xmlns:p14="http://schemas.microsoft.com/office/powerpoint/2010/main" val="3859774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47BDCA-12B6-EA57-236E-B6BBFA6EE5A7}"/>
              </a:ext>
            </a:extLst>
          </p:cNvPr>
          <p:cNvSpPr>
            <a:spLocks noGrp="1"/>
          </p:cNvSpPr>
          <p:nvPr>
            <p:ph type="title"/>
          </p:nvPr>
        </p:nvSpPr>
        <p:spPr>
          <a:xfrm>
            <a:off x="368181" y="545728"/>
            <a:ext cx="10515600" cy="1325563"/>
          </a:xfrm>
        </p:spPr>
        <p:txBody>
          <a:bodyPr/>
          <a:lstStyle/>
          <a:p>
            <a:r>
              <a:rPr lang="en-US"/>
              <a:t>Conclusion</a:t>
            </a:r>
          </a:p>
        </p:txBody>
      </p:sp>
      <p:sp>
        <p:nvSpPr>
          <p:cNvPr id="3" name="Content Placeholder 2">
            <a:extLst>
              <a:ext uri="{FF2B5EF4-FFF2-40B4-BE49-F238E27FC236}">
                <a16:creationId xmlns:a16="http://schemas.microsoft.com/office/drawing/2014/main" id="{F7258588-59B1-8163-A04D-21B002E9A3D0}"/>
              </a:ext>
            </a:extLst>
          </p:cNvPr>
          <p:cNvSpPr>
            <a:spLocks noGrp="1"/>
          </p:cNvSpPr>
          <p:nvPr>
            <p:ph idx="1"/>
          </p:nvPr>
        </p:nvSpPr>
        <p:spPr>
          <a:xfrm>
            <a:off x="363776" y="1114605"/>
            <a:ext cx="11725372" cy="3876886"/>
          </a:xfrm>
        </p:spPr>
        <p:txBody>
          <a:bodyPr vert="horz" lIns="91440" tIns="45720" rIns="91440" bIns="45720" rtlCol="0" anchor="t">
            <a:noAutofit/>
          </a:bodyPr>
          <a:lstStyle/>
          <a:p>
            <a:pPr marL="0" indent="0">
              <a:buNone/>
            </a:pPr>
            <a:endParaRPr lang="en-US" sz="2600" dirty="0">
              <a:cs typeface="Calibri"/>
            </a:endParaRPr>
          </a:p>
          <a:p>
            <a:r>
              <a:rPr lang="en-US" sz="2600">
                <a:cs typeface="Calibri"/>
              </a:rPr>
              <a:t>Crust cover is correlated to increased or decreased runoff depending on its abundance in PJ interspaces at the fine spatial scale </a:t>
            </a:r>
          </a:p>
          <a:p>
            <a:r>
              <a:rPr lang="en-US" sz="2600">
                <a:cs typeface="Calibri"/>
              </a:rPr>
              <a:t>Erosion in these interspaces is directly correlated to runoff </a:t>
            </a:r>
            <a:endParaRPr lang="en-US" sz="2600" dirty="0">
              <a:cs typeface="Calibri"/>
            </a:endParaRPr>
          </a:p>
          <a:p>
            <a:r>
              <a:rPr lang="en-US" sz="2600">
                <a:cs typeface="Calibri"/>
              </a:rPr>
              <a:t>This information will help land managers make decisions about preserving crust, treating other vegetation types, and preventing erosion</a:t>
            </a:r>
            <a:endParaRPr lang="en-US" sz="2600" dirty="0">
              <a:cs typeface="Calibri"/>
            </a:endParaRPr>
          </a:p>
          <a:p>
            <a:pPr marL="0" indent="0">
              <a:buNone/>
            </a:pPr>
            <a:endParaRPr lang="en-US" sz="2600" dirty="0">
              <a:cs typeface="Calibri"/>
            </a:endParaRPr>
          </a:p>
        </p:txBody>
      </p:sp>
      <p:sp>
        <p:nvSpPr>
          <p:cNvPr id="4" name="Rectangle 3">
            <a:extLst>
              <a:ext uri="{FF2B5EF4-FFF2-40B4-BE49-F238E27FC236}">
                <a16:creationId xmlns:a16="http://schemas.microsoft.com/office/drawing/2014/main" id="{368A8F37-4755-E4D4-46A3-58E283DD352D}"/>
              </a:ext>
            </a:extLst>
          </p:cNvPr>
          <p:cNvSpPr/>
          <p:nvPr/>
        </p:nvSpPr>
        <p:spPr>
          <a:xfrm>
            <a:off x="0" y="0"/>
            <a:ext cx="12192000" cy="808074"/>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descr="A picture containing ground, tree, outdoor, dirt&#10;&#10;Description automatically generated">
            <a:extLst>
              <a:ext uri="{FF2B5EF4-FFF2-40B4-BE49-F238E27FC236}">
                <a16:creationId xmlns:a16="http://schemas.microsoft.com/office/drawing/2014/main" id="{BBB91172-7D1F-17D9-1445-5791C69EF4BE}"/>
              </a:ext>
            </a:extLst>
          </p:cNvPr>
          <p:cNvPicPr>
            <a:picLocks noChangeAspect="1"/>
          </p:cNvPicPr>
          <p:nvPr/>
        </p:nvPicPr>
        <p:blipFill>
          <a:blip r:embed="rId3"/>
          <a:stretch>
            <a:fillRect/>
          </a:stretch>
        </p:blipFill>
        <p:spPr>
          <a:xfrm>
            <a:off x="676161" y="3901686"/>
            <a:ext cx="3463571" cy="2582335"/>
          </a:xfrm>
          <a:prstGeom prst="rect">
            <a:avLst/>
          </a:prstGeom>
        </p:spPr>
      </p:pic>
      <p:pic>
        <p:nvPicPr>
          <p:cNvPr id="8" name="Picture 8" descr="A picture containing tree, outdoor, ground, dirt&#10;&#10;Description automatically generated">
            <a:extLst>
              <a:ext uri="{FF2B5EF4-FFF2-40B4-BE49-F238E27FC236}">
                <a16:creationId xmlns:a16="http://schemas.microsoft.com/office/drawing/2014/main" id="{F7DCA2C0-DDEA-E937-E863-E3E234EC8EF2}"/>
              </a:ext>
            </a:extLst>
          </p:cNvPr>
          <p:cNvPicPr>
            <a:picLocks noChangeAspect="1"/>
          </p:cNvPicPr>
          <p:nvPr/>
        </p:nvPicPr>
        <p:blipFill>
          <a:blip r:embed="rId4"/>
          <a:stretch>
            <a:fillRect/>
          </a:stretch>
        </p:blipFill>
        <p:spPr>
          <a:xfrm>
            <a:off x="8322885" y="3900660"/>
            <a:ext cx="3450210" cy="2583729"/>
          </a:xfrm>
          <a:prstGeom prst="rect">
            <a:avLst/>
          </a:prstGeom>
        </p:spPr>
      </p:pic>
      <p:pic>
        <p:nvPicPr>
          <p:cNvPr id="9" name="Picture 9" descr="A picture containing tree, outdoor, ground, plant&#10;&#10;Description automatically generated">
            <a:extLst>
              <a:ext uri="{FF2B5EF4-FFF2-40B4-BE49-F238E27FC236}">
                <a16:creationId xmlns:a16="http://schemas.microsoft.com/office/drawing/2014/main" id="{6409691A-1F8B-F089-06C3-7A23A52F9E72}"/>
              </a:ext>
            </a:extLst>
          </p:cNvPr>
          <p:cNvPicPr>
            <a:picLocks noChangeAspect="1"/>
          </p:cNvPicPr>
          <p:nvPr/>
        </p:nvPicPr>
        <p:blipFill>
          <a:blip r:embed="rId5"/>
          <a:stretch>
            <a:fillRect/>
          </a:stretch>
        </p:blipFill>
        <p:spPr>
          <a:xfrm>
            <a:off x="4494824" y="3898164"/>
            <a:ext cx="3465921" cy="2575874"/>
          </a:xfrm>
          <a:prstGeom prst="rect">
            <a:avLst/>
          </a:prstGeom>
        </p:spPr>
      </p:pic>
    </p:spTree>
    <p:extLst>
      <p:ext uri="{BB962C8B-B14F-4D97-AF65-F5344CB8AC3E}">
        <p14:creationId xmlns:p14="http://schemas.microsoft.com/office/powerpoint/2010/main" val="1104941711"/>
      </p:ext>
    </p:extLst>
  </p:cSld>
  <p:clrMapOvr>
    <a:masterClrMapping/>
  </p:clrMapOvr>
  <p:extLst>
    <p:ext uri="{6950BFC3-D8DA-4A85-94F7-54DA5524770B}">
      <p188:commentRel xmlns:p188="http://schemas.microsoft.com/office/powerpoint/2018/8/main" r:id="rId2"/>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D0DAD6-F60B-3A98-4217-85DDA13896E2}"/>
              </a:ext>
            </a:extLst>
          </p:cNvPr>
          <p:cNvSpPr>
            <a:spLocks noGrp="1"/>
          </p:cNvSpPr>
          <p:nvPr>
            <p:ph type="title"/>
          </p:nvPr>
        </p:nvSpPr>
        <p:spPr>
          <a:xfrm>
            <a:off x="468085" y="893083"/>
            <a:ext cx="10515600" cy="1325563"/>
          </a:xfrm>
        </p:spPr>
        <p:txBody>
          <a:bodyPr/>
          <a:lstStyle/>
          <a:p>
            <a:r>
              <a:rPr lang="en-US" dirty="0">
                <a:cs typeface="Calibri Light"/>
              </a:rPr>
              <a:t>Future Direction</a:t>
            </a:r>
            <a:endParaRPr lang="en-US" dirty="0"/>
          </a:p>
        </p:txBody>
      </p:sp>
      <p:sp>
        <p:nvSpPr>
          <p:cNvPr id="3" name="Content Placeholder 2">
            <a:extLst>
              <a:ext uri="{FF2B5EF4-FFF2-40B4-BE49-F238E27FC236}">
                <a16:creationId xmlns:a16="http://schemas.microsoft.com/office/drawing/2014/main" id="{34E81ED3-638F-C3AD-4609-E86F83F11C1E}"/>
              </a:ext>
            </a:extLst>
          </p:cNvPr>
          <p:cNvSpPr>
            <a:spLocks noGrp="1"/>
          </p:cNvSpPr>
          <p:nvPr>
            <p:ph idx="1"/>
          </p:nvPr>
        </p:nvSpPr>
        <p:spPr>
          <a:xfrm>
            <a:off x="8077" y="1716768"/>
            <a:ext cx="5405283" cy="4351338"/>
          </a:xfrm>
        </p:spPr>
        <p:txBody>
          <a:bodyPr vert="horz" lIns="91440" tIns="45720" rIns="91440" bIns="45720" rtlCol="0" anchor="t">
            <a:normAutofit/>
          </a:bodyPr>
          <a:lstStyle/>
          <a:p>
            <a:pPr marL="0" indent="0">
              <a:buNone/>
            </a:pPr>
            <a:endParaRPr lang="en-US" dirty="0">
              <a:ea typeface="+mn-lt"/>
              <a:cs typeface="+mn-lt"/>
            </a:endParaRPr>
          </a:p>
          <a:p>
            <a:pPr lvl="1"/>
            <a:r>
              <a:rPr lang="en-US" sz="2800" dirty="0">
                <a:ea typeface="+mn-lt"/>
                <a:cs typeface="+mn-lt"/>
              </a:rPr>
              <a:t>Repeat design at multiple sites in GSENM</a:t>
            </a:r>
            <a:endParaRPr lang="en" sz="2800" dirty="0">
              <a:ea typeface="+mn-lt"/>
              <a:cs typeface="+mn-lt"/>
            </a:endParaRPr>
          </a:p>
          <a:p>
            <a:pPr lvl="1"/>
            <a:r>
              <a:rPr lang="en-US" sz="2800" dirty="0">
                <a:ea typeface="+mn-lt"/>
                <a:cs typeface="+mn-lt"/>
              </a:rPr>
              <a:t>Utilize RHEM modeling to assess the effect of crust across larger scales </a:t>
            </a:r>
            <a:endParaRPr lang="en-US" dirty="0">
              <a:ea typeface="+mn-lt"/>
              <a:cs typeface="+mn-lt"/>
            </a:endParaRPr>
          </a:p>
        </p:txBody>
      </p:sp>
      <p:sp>
        <p:nvSpPr>
          <p:cNvPr id="4" name="Rectangle 3">
            <a:extLst>
              <a:ext uri="{FF2B5EF4-FFF2-40B4-BE49-F238E27FC236}">
                <a16:creationId xmlns:a16="http://schemas.microsoft.com/office/drawing/2014/main" id="{3E53F3C3-F994-B79F-710C-49780A8A811D}"/>
              </a:ext>
            </a:extLst>
          </p:cNvPr>
          <p:cNvSpPr/>
          <p:nvPr/>
        </p:nvSpPr>
        <p:spPr>
          <a:xfrm>
            <a:off x="-5443" y="-1"/>
            <a:ext cx="12197442" cy="892628"/>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5">
            <a:extLst>
              <a:ext uri="{FF2B5EF4-FFF2-40B4-BE49-F238E27FC236}">
                <a16:creationId xmlns:a16="http://schemas.microsoft.com/office/drawing/2014/main" id="{EDD8C8BA-A9A0-93AA-AD0C-0D0417AC5CF5}"/>
              </a:ext>
            </a:extLst>
          </p:cNvPr>
          <p:cNvPicPr>
            <a:picLocks noChangeAspect="1"/>
          </p:cNvPicPr>
          <p:nvPr/>
        </p:nvPicPr>
        <p:blipFill>
          <a:blip r:embed="rId2"/>
          <a:stretch>
            <a:fillRect/>
          </a:stretch>
        </p:blipFill>
        <p:spPr>
          <a:xfrm>
            <a:off x="5498690" y="1558414"/>
            <a:ext cx="6467168" cy="4847303"/>
          </a:xfrm>
          <a:prstGeom prst="rect">
            <a:avLst/>
          </a:prstGeom>
        </p:spPr>
      </p:pic>
    </p:spTree>
    <p:extLst>
      <p:ext uri="{BB962C8B-B14F-4D97-AF65-F5344CB8AC3E}">
        <p14:creationId xmlns:p14="http://schemas.microsoft.com/office/powerpoint/2010/main" val="5359502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99C181E-1F49-B550-2D10-B33DE83DC71E}"/>
              </a:ext>
            </a:extLst>
          </p:cNvPr>
          <p:cNvSpPr>
            <a:spLocks noGrp="1"/>
          </p:cNvSpPr>
          <p:nvPr>
            <p:ph idx="1"/>
          </p:nvPr>
        </p:nvSpPr>
        <p:spPr>
          <a:xfrm>
            <a:off x="232874" y="999532"/>
            <a:ext cx="11726252" cy="4522253"/>
          </a:xfrm>
        </p:spPr>
        <p:txBody>
          <a:bodyPr vert="horz" lIns="91440" tIns="45720" rIns="91440" bIns="45720" rtlCol="0" anchor="t">
            <a:noAutofit/>
          </a:bodyPr>
          <a:lstStyle/>
          <a:p>
            <a:pPr marL="0" indent="0">
              <a:buNone/>
            </a:pPr>
            <a:r>
              <a:rPr lang="en-US" sz="2400" b="1" dirty="0">
                <a:cs typeface="Calibri" panose="020F0502020204030204"/>
              </a:rPr>
              <a:t>Advisors</a:t>
            </a:r>
          </a:p>
          <a:p>
            <a:r>
              <a:rPr lang="en-US" sz="2400" dirty="0"/>
              <a:t>Dr Jason Williams, Research Hydrologist, </a:t>
            </a:r>
            <a:r>
              <a:rPr lang="en-US" sz="2400" dirty="0">
                <a:ea typeface="+mn-lt"/>
                <a:cs typeface="+mn-lt"/>
              </a:rPr>
              <a:t> Southwest Watershed Research Center, USDA</a:t>
            </a:r>
            <a:r>
              <a:rPr lang="en-US" sz="2400" dirty="0"/>
              <a:t> Agricultural Research Service</a:t>
            </a:r>
            <a:endParaRPr lang="en-US" sz="2400" dirty="0">
              <a:cs typeface="Calibri"/>
            </a:endParaRPr>
          </a:p>
          <a:p>
            <a:r>
              <a:rPr lang="en-US" sz="2400" dirty="0"/>
              <a:t>Justin Johnson, Hydrologist, </a:t>
            </a:r>
            <a:r>
              <a:rPr lang="en-US" sz="2400" dirty="0">
                <a:ea typeface="+mn-lt"/>
                <a:cs typeface="+mn-lt"/>
              </a:rPr>
              <a:t> Southwest Watershed Research Center, USDA Agricultural Research Service</a:t>
            </a:r>
          </a:p>
          <a:p>
            <a:r>
              <a:rPr lang="en-US" sz="2400" dirty="0">
                <a:ea typeface="+mn-lt"/>
                <a:cs typeface="+mn-lt"/>
              </a:rPr>
              <a:t>Erin</a:t>
            </a:r>
            <a:r>
              <a:rPr lang="en-US" sz="2400" dirty="0"/>
              <a:t> Phelps, Ecohydrologist, University of Arizona</a:t>
            </a:r>
            <a:endParaRPr lang="en-US" sz="2400" dirty="0">
              <a:cs typeface="Calibri"/>
            </a:endParaRPr>
          </a:p>
          <a:p>
            <a:r>
              <a:rPr lang="en-US" sz="2400" dirty="0"/>
              <a:t>Dr Phil Guertin, Professor, University of Arizona</a:t>
            </a:r>
            <a:endParaRPr lang="en-US" sz="2400" dirty="0">
              <a:cs typeface="Calibri"/>
            </a:endParaRPr>
          </a:p>
          <a:p>
            <a:endParaRPr lang="en-US" sz="2400">
              <a:cs typeface="Calibri"/>
            </a:endParaRPr>
          </a:p>
          <a:p>
            <a:pPr marL="0" indent="0">
              <a:buNone/>
            </a:pPr>
            <a:r>
              <a:rPr lang="en-US" sz="2400" b="1" dirty="0">
                <a:cs typeface="Calibri"/>
              </a:rPr>
              <a:t>Funding</a:t>
            </a:r>
            <a:endParaRPr lang="en-US" sz="2400" b="1">
              <a:cs typeface="Calibri"/>
            </a:endParaRPr>
          </a:p>
          <a:p>
            <a:r>
              <a:rPr lang="en-US" sz="2400" dirty="0"/>
              <a:t>Arizona/NASA Space Grant Consortium</a:t>
            </a:r>
            <a:endParaRPr lang="en-US" sz="2400" dirty="0">
              <a:cs typeface="Calibri" panose="020F0502020204030204"/>
            </a:endParaRPr>
          </a:p>
          <a:p>
            <a:r>
              <a:rPr lang="en-US" sz="2400" dirty="0">
                <a:ea typeface="+mn-lt"/>
                <a:cs typeface="+mn-lt"/>
              </a:rPr>
              <a:t>Southwest Watershed Research Center, USDA</a:t>
            </a:r>
            <a:r>
              <a:rPr lang="en-US" sz="2400" dirty="0">
                <a:cs typeface="Calibri" panose="020F0502020204030204"/>
              </a:rPr>
              <a:t> Agricultural Research Service</a:t>
            </a:r>
          </a:p>
          <a:p>
            <a:r>
              <a:rPr lang="en-US" sz="2400" dirty="0">
                <a:ea typeface="+mn-lt"/>
                <a:cs typeface="+mn-lt"/>
              </a:rPr>
              <a:t>Grand Staircase Escalante National Monument,</a:t>
            </a:r>
            <a:r>
              <a:rPr lang="en-US" sz="2400" dirty="0">
                <a:cs typeface="Calibri" panose="020F0502020204030204"/>
              </a:rPr>
              <a:t> USDI Bureau of Land Management, </a:t>
            </a:r>
            <a:r>
              <a:rPr lang="en-US" sz="2400" dirty="0">
                <a:ea typeface="+mn-lt"/>
                <a:cs typeface="+mn-lt"/>
              </a:rPr>
              <a:t>Raven Chavez- Soil Scientist</a:t>
            </a:r>
            <a:endParaRPr lang="en-US" sz="2400">
              <a:cs typeface="Calibri"/>
            </a:endParaRPr>
          </a:p>
        </p:txBody>
      </p:sp>
      <p:sp>
        <p:nvSpPr>
          <p:cNvPr id="4" name="Rectangle 3">
            <a:extLst>
              <a:ext uri="{FF2B5EF4-FFF2-40B4-BE49-F238E27FC236}">
                <a16:creationId xmlns:a16="http://schemas.microsoft.com/office/drawing/2014/main" id="{0E697B68-D71B-14BF-D532-3E607A779D9E}"/>
              </a:ext>
            </a:extLst>
          </p:cNvPr>
          <p:cNvSpPr/>
          <p:nvPr/>
        </p:nvSpPr>
        <p:spPr>
          <a:xfrm>
            <a:off x="0" y="0"/>
            <a:ext cx="12192000" cy="808074"/>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418EEF-9B42-DA34-E479-492795ADA11F}"/>
              </a:ext>
            </a:extLst>
          </p:cNvPr>
          <p:cNvSpPr>
            <a:spLocks noGrp="1"/>
          </p:cNvSpPr>
          <p:nvPr>
            <p:ph type="title"/>
          </p:nvPr>
        </p:nvSpPr>
        <p:spPr>
          <a:xfrm>
            <a:off x="930779" y="-202028"/>
            <a:ext cx="10515600" cy="1325563"/>
          </a:xfrm>
        </p:spPr>
        <p:txBody>
          <a:bodyPr/>
          <a:lstStyle/>
          <a:p>
            <a:pPr algn="ctr"/>
            <a:r>
              <a:rPr lang="en-US">
                <a:solidFill>
                  <a:srgbClr val="FFFFFF"/>
                </a:solidFill>
              </a:rPr>
              <a:t>Acknowledgements</a:t>
            </a:r>
          </a:p>
        </p:txBody>
      </p:sp>
    </p:spTree>
    <p:extLst>
      <p:ext uri="{BB962C8B-B14F-4D97-AF65-F5344CB8AC3E}">
        <p14:creationId xmlns:p14="http://schemas.microsoft.com/office/powerpoint/2010/main" val="3122432707"/>
      </p:ext>
    </p:extLst>
  </p:cSld>
  <p:clrMapOvr>
    <a:masterClrMapping/>
  </p:clrMapOvr>
  <p:extLst>
    <p:ext uri="{6950BFC3-D8DA-4A85-94F7-54DA5524770B}">
      <p188:commentRel xmlns:p188="http://schemas.microsoft.com/office/powerpoint/2018/8/main" r:id="rId2"/>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4C570-C3B6-08C1-3F57-6A941AF9774B}"/>
              </a:ext>
            </a:extLst>
          </p:cNvPr>
          <p:cNvSpPr>
            <a:spLocks noGrp="1"/>
          </p:cNvSpPr>
          <p:nvPr>
            <p:ph type="title"/>
          </p:nvPr>
        </p:nvSpPr>
        <p:spPr>
          <a:xfrm>
            <a:off x="555172" y="2433410"/>
            <a:ext cx="10515600" cy="1325563"/>
          </a:xfrm>
        </p:spPr>
        <p:txBody>
          <a:bodyPr>
            <a:normAutofit/>
          </a:bodyPr>
          <a:lstStyle/>
          <a:p>
            <a:pPr algn="ctr"/>
            <a:r>
              <a:rPr lang="en-US" sz="8000">
                <a:solidFill>
                  <a:schemeClr val="accent6">
                    <a:lumMod val="50000"/>
                  </a:schemeClr>
                </a:solidFill>
                <a:latin typeface="Arial Nova"/>
                <a:cs typeface="Calibri Light"/>
              </a:rPr>
              <a:t>Thank you</a:t>
            </a:r>
            <a:endParaRPr lang="en-US" sz="8000">
              <a:solidFill>
                <a:schemeClr val="accent6">
                  <a:lumMod val="50000"/>
                </a:schemeClr>
              </a:solidFill>
              <a:latin typeface="Arial Nova"/>
            </a:endParaRPr>
          </a:p>
        </p:txBody>
      </p:sp>
    </p:spTree>
    <p:extLst>
      <p:ext uri="{BB962C8B-B14F-4D97-AF65-F5344CB8AC3E}">
        <p14:creationId xmlns:p14="http://schemas.microsoft.com/office/powerpoint/2010/main" val="6066404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139EA6-900F-3B6A-5544-86E20FFBDC6D}"/>
              </a:ext>
            </a:extLst>
          </p:cNvPr>
          <p:cNvSpPr>
            <a:spLocks noGrp="1"/>
          </p:cNvSpPr>
          <p:nvPr>
            <p:ph type="title"/>
          </p:nvPr>
        </p:nvSpPr>
        <p:spPr>
          <a:xfrm>
            <a:off x="275102" y="977964"/>
            <a:ext cx="4684557" cy="1585994"/>
          </a:xfrm>
        </p:spPr>
        <p:txBody>
          <a:bodyPr>
            <a:normAutofit/>
          </a:bodyPr>
          <a:lstStyle/>
          <a:p>
            <a:r>
              <a:rPr lang="en-US" sz="3600"/>
              <a:t>Grand Staircase Escalante National Monument </a:t>
            </a:r>
            <a:endParaRPr lang="en-US">
              <a:cs typeface="Calibri Light"/>
            </a:endParaRPr>
          </a:p>
        </p:txBody>
      </p:sp>
      <p:sp>
        <p:nvSpPr>
          <p:cNvPr id="3" name="Rectangle 2">
            <a:extLst>
              <a:ext uri="{FF2B5EF4-FFF2-40B4-BE49-F238E27FC236}">
                <a16:creationId xmlns:a16="http://schemas.microsoft.com/office/drawing/2014/main" id="{27F2401E-05DD-7EE7-A14F-0BC7D163E0A2}"/>
              </a:ext>
            </a:extLst>
          </p:cNvPr>
          <p:cNvSpPr/>
          <p:nvPr/>
        </p:nvSpPr>
        <p:spPr>
          <a:xfrm>
            <a:off x="0" y="0"/>
            <a:ext cx="12192000" cy="808074"/>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97C297D-B2C2-82FA-8AAC-1E6C77B44E80}"/>
              </a:ext>
            </a:extLst>
          </p:cNvPr>
          <p:cNvSpPr txBox="1"/>
          <p:nvPr/>
        </p:nvSpPr>
        <p:spPr>
          <a:xfrm>
            <a:off x="76776" y="2797106"/>
            <a:ext cx="4606541"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Arial"/>
              <a:buChar char="•"/>
            </a:pPr>
            <a:r>
              <a:rPr lang="en-US" sz="2800" dirty="0">
                <a:ea typeface="+mn-lt"/>
                <a:cs typeface="+mn-lt"/>
              </a:rPr>
              <a:t>Southern Utah</a:t>
            </a:r>
            <a:endParaRPr lang="en-US" sz="2800">
              <a:cs typeface="Calibri" panose="020F0502020204030204"/>
            </a:endParaRPr>
          </a:p>
          <a:p>
            <a:pPr marL="457200" indent="-457200">
              <a:buFont typeface="Arial"/>
              <a:buChar char="•"/>
            </a:pPr>
            <a:r>
              <a:rPr lang="en-US" sz="2800" dirty="0">
                <a:ea typeface="+mn-lt"/>
                <a:cs typeface="+mn-lt"/>
              </a:rPr>
              <a:t>Managed by Bureau of Land Management </a:t>
            </a:r>
          </a:p>
          <a:p>
            <a:pPr marL="914400" lvl="1" indent="-457200">
              <a:buFont typeface="Arial"/>
              <a:buChar char="•"/>
            </a:pPr>
            <a:r>
              <a:rPr lang="en-US" sz="2800" dirty="0">
                <a:ea typeface="+mn-lt"/>
                <a:cs typeface="+mn-lt"/>
              </a:rPr>
              <a:t>Cultural resources</a:t>
            </a:r>
          </a:p>
          <a:p>
            <a:pPr marL="914400" lvl="1" indent="-457200">
              <a:buFont typeface="Arial"/>
              <a:buChar char="•"/>
            </a:pPr>
            <a:r>
              <a:rPr lang="en-US" sz="2800" dirty="0">
                <a:ea typeface="+mn-lt"/>
                <a:cs typeface="+mn-lt"/>
              </a:rPr>
              <a:t>Ecological resources</a:t>
            </a:r>
          </a:p>
          <a:p>
            <a:pPr marL="914400" lvl="1" indent="-457200">
              <a:buFont typeface="Arial"/>
              <a:buChar char="•"/>
            </a:pPr>
            <a:r>
              <a:rPr lang="en-US" sz="2800" dirty="0">
                <a:ea typeface="+mn-lt"/>
                <a:cs typeface="+mn-lt"/>
              </a:rPr>
              <a:t>Recreation</a:t>
            </a:r>
          </a:p>
          <a:p>
            <a:pPr marL="914400" lvl="1" indent="-457200">
              <a:buFont typeface="Arial"/>
              <a:buChar char="•"/>
            </a:pPr>
            <a:r>
              <a:rPr lang="en-US" sz="2800" dirty="0">
                <a:ea typeface="+mn-lt"/>
                <a:cs typeface="+mn-lt"/>
              </a:rPr>
              <a:t>Wildlife habitat</a:t>
            </a:r>
          </a:p>
          <a:p>
            <a:pPr marL="914400" lvl="1" indent="-457200">
              <a:buFont typeface="Arial"/>
              <a:buChar char="•"/>
            </a:pPr>
            <a:r>
              <a:rPr lang="en-US" sz="2800" dirty="0">
                <a:ea typeface="+mn-lt"/>
                <a:cs typeface="+mn-lt"/>
              </a:rPr>
              <a:t>Cattle grazing</a:t>
            </a:r>
            <a:endParaRPr lang="en-US" sz="2800" dirty="0">
              <a:cs typeface="Calibri"/>
            </a:endParaRPr>
          </a:p>
        </p:txBody>
      </p:sp>
      <p:pic>
        <p:nvPicPr>
          <p:cNvPr id="5" name="Picture 5" descr="A picture containing outdoor, sky, mountain, nature&#10;&#10;Description automatically generated">
            <a:extLst>
              <a:ext uri="{FF2B5EF4-FFF2-40B4-BE49-F238E27FC236}">
                <a16:creationId xmlns:a16="http://schemas.microsoft.com/office/drawing/2014/main" id="{498D4636-0B4C-6D8B-AEA6-03A7A3E90C0F}"/>
              </a:ext>
            </a:extLst>
          </p:cNvPr>
          <p:cNvPicPr>
            <a:picLocks noChangeAspect="1"/>
          </p:cNvPicPr>
          <p:nvPr/>
        </p:nvPicPr>
        <p:blipFill>
          <a:blip r:embed="rId3"/>
          <a:stretch>
            <a:fillRect/>
          </a:stretch>
        </p:blipFill>
        <p:spPr>
          <a:xfrm>
            <a:off x="8442235" y="1040718"/>
            <a:ext cx="3405499" cy="2738147"/>
          </a:xfrm>
          <a:prstGeom prst="rect">
            <a:avLst/>
          </a:prstGeom>
        </p:spPr>
      </p:pic>
      <p:pic>
        <p:nvPicPr>
          <p:cNvPr id="6" name="Picture 7">
            <a:extLst>
              <a:ext uri="{FF2B5EF4-FFF2-40B4-BE49-F238E27FC236}">
                <a16:creationId xmlns:a16="http://schemas.microsoft.com/office/drawing/2014/main" id="{7D07C165-8E6C-949C-81C8-0FADEC44A47D}"/>
              </a:ext>
            </a:extLst>
          </p:cNvPr>
          <p:cNvPicPr>
            <a:picLocks noChangeAspect="1"/>
          </p:cNvPicPr>
          <p:nvPr/>
        </p:nvPicPr>
        <p:blipFill>
          <a:blip r:embed="rId4"/>
          <a:stretch>
            <a:fillRect/>
          </a:stretch>
        </p:blipFill>
        <p:spPr>
          <a:xfrm>
            <a:off x="4692802" y="3854122"/>
            <a:ext cx="3654752" cy="2819400"/>
          </a:xfrm>
          <a:prstGeom prst="rect">
            <a:avLst/>
          </a:prstGeom>
        </p:spPr>
      </p:pic>
      <p:pic>
        <p:nvPicPr>
          <p:cNvPr id="8" name="Picture 8">
            <a:extLst>
              <a:ext uri="{FF2B5EF4-FFF2-40B4-BE49-F238E27FC236}">
                <a16:creationId xmlns:a16="http://schemas.microsoft.com/office/drawing/2014/main" id="{084B8B44-5C38-9D5F-5BAF-3BB7F87042CF}"/>
              </a:ext>
            </a:extLst>
          </p:cNvPr>
          <p:cNvPicPr>
            <a:picLocks noChangeAspect="1"/>
          </p:cNvPicPr>
          <p:nvPr/>
        </p:nvPicPr>
        <p:blipFill>
          <a:blip r:embed="rId5"/>
          <a:stretch>
            <a:fillRect/>
          </a:stretch>
        </p:blipFill>
        <p:spPr>
          <a:xfrm>
            <a:off x="4690452" y="1040717"/>
            <a:ext cx="3654751" cy="2741063"/>
          </a:xfrm>
          <a:prstGeom prst="rect">
            <a:avLst/>
          </a:prstGeom>
        </p:spPr>
      </p:pic>
      <p:pic>
        <p:nvPicPr>
          <p:cNvPr id="7" name="Picture 8">
            <a:extLst>
              <a:ext uri="{FF2B5EF4-FFF2-40B4-BE49-F238E27FC236}">
                <a16:creationId xmlns:a16="http://schemas.microsoft.com/office/drawing/2014/main" id="{2E8ADF19-CBB7-9D92-9B9D-EB1D3C4175A3}"/>
              </a:ext>
            </a:extLst>
          </p:cNvPr>
          <p:cNvPicPr>
            <a:picLocks noChangeAspect="1"/>
          </p:cNvPicPr>
          <p:nvPr/>
        </p:nvPicPr>
        <p:blipFill rotWithShape="1">
          <a:blip r:embed="rId6"/>
          <a:srcRect t="7049" r="-438" b="30820"/>
          <a:stretch/>
        </p:blipFill>
        <p:spPr>
          <a:xfrm>
            <a:off x="8444680" y="3858219"/>
            <a:ext cx="3445203" cy="2812546"/>
          </a:xfrm>
          <a:prstGeom prst="rect">
            <a:avLst/>
          </a:prstGeom>
        </p:spPr>
      </p:pic>
    </p:spTree>
    <p:extLst>
      <p:ext uri="{BB962C8B-B14F-4D97-AF65-F5344CB8AC3E}">
        <p14:creationId xmlns:p14="http://schemas.microsoft.com/office/powerpoint/2010/main" val="1887348901"/>
      </p:ext>
    </p:extLst>
  </p:cSld>
  <p:clrMapOvr>
    <a:masterClrMapping/>
  </p:clrMapOvr>
  <p:extLst>
    <p:ext uri="{6950BFC3-D8DA-4A85-94F7-54DA5524770B}">
      <p188:commentRel xmlns:p188="http://schemas.microsoft.com/office/powerpoint/2018/8/main" r:id="rId2"/>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C3C55C-1189-F3D4-578F-A1E805BE9437}"/>
              </a:ext>
            </a:extLst>
          </p:cNvPr>
          <p:cNvSpPr>
            <a:spLocks noGrp="1"/>
          </p:cNvSpPr>
          <p:nvPr>
            <p:ph type="title"/>
          </p:nvPr>
        </p:nvSpPr>
        <p:spPr>
          <a:xfrm>
            <a:off x="838200" y="757222"/>
            <a:ext cx="10515600" cy="1325563"/>
          </a:xfrm>
        </p:spPr>
        <p:txBody>
          <a:bodyPr/>
          <a:lstStyle/>
          <a:p>
            <a:r>
              <a:rPr lang="en-US">
                <a:cs typeface="Calibri Light"/>
              </a:rPr>
              <a:t>Pinyon Juniper Encroachment </a:t>
            </a:r>
            <a:endParaRPr lang="en-US"/>
          </a:p>
        </p:txBody>
      </p:sp>
      <p:sp>
        <p:nvSpPr>
          <p:cNvPr id="6" name="Content Placeholder 5">
            <a:extLst>
              <a:ext uri="{FF2B5EF4-FFF2-40B4-BE49-F238E27FC236}">
                <a16:creationId xmlns:a16="http://schemas.microsoft.com/office/drawing/2014/main" id="{03064006-D5E6-C80F-EC89-63C0BA374FD2}"/>
              </a:ext>
            </a:extLst>
          </p:cNvPr>
          <p:cNvSpPr>
            <a:spLocks noGrp="1"/>
          </p:cNvSpPr>
          <p:nvPr>
            <p:ph idx="1"/>
          </p:nvPr>
        </p:nvSpPr>
        <p:spPr>
          <a:xfrm>
            <a:off x="366857" y="1963918"/>
            <a:ext cx="7600533" cy="4351338"/>
          </a:xfrm>
        </p:spPr>
        <p:txBody>
          <a:bodyPr vert="horz" lIns="91440" tIns="45720" rIns="91440" bIns="45720" rtlCol="0" anchor="t">
            <a:noAutofit/>
          </a:bodyPr>
          <a:lstStyle/>
          <a:p>
            <a:r>
              <a:rPr lang="en-US" dirty="0">
                <a:cs typeface="Calibri"/>
              </a:rPr>
              <a:t>Pinyon-juniper (PJ) encroachment into sagebrush steppe is an issue in the southwest and GSENM</a:t>
            </a:r>
          </a:p>
          <a:p>
            <a:pPr lvl="1"/>
            <a:r>
              <a:rPr lang="en-US" sz="2800" dirty="0">
                <a:ea typeface="+mn-lt"/>
                <a:cs typeface="+mn-lt"/>
              </a:rPr>
              <a:t>Overgrazing</a:t>
            </a:r>
          </a:p>
          <a:p>
            <a:pPr lvl="1"/>
            <a:r>
              <a:rPr lang="en-US" sz="2800" dirty="0">
                <a:ea typeface="+mn-lt"/>
                <a:cs typeface="+mn-lt"/>
              </a:rPr>
              <a:t>Fire suppression</a:t>
            </a:r>
          </a:p>
          <a:p>
            <a:pPr lvl="1"/>
            <a:r>
              <a:rPr lang="en-US" sz="2800" dirty="0">
                <a:ea typeface="+mn-lt"/>
                <a:cs typeface="+mn-lt"/>
              </a:rPr>
              <a:t>Climate change</a:t>
            </a:r>
          </a:p>
          <a:p>
            <a:r>
              <a:rPr lang="en-US" dirty="0">
                <a:ea typeface="+mn-lt"/>
                <a:cs typeface="+mn-lt"/>
              </a:rPr>
              <a:t>BLM is considering tree removal to restore natural landscape</a:t>
            </a:r>
          </a:p>
          <a:p>
            <a:r>
              <a:rPr lang="en-US" dirty="0">
                <a:ea typeface="+mn-lt"/>
                <a:cs typeface="+mn-lt"/>
              </a:rPr>
              <a:t>Role of SWRC: evaluate vegetation, soil conditions, and hydrologic function to compare to treated areas</a:t>
            </a:r>
          </a:p>
          <a:p>
            <a:pPr marL="457200" lvl="1" indent="0">
              <a:buNone/>
            </a:pPr>
            <a:endParaRPr lang="en-US" sz="3000" dirty="0">
              <a:cs typeface="Calibri"/>
            </a:endParaRPr>
          </a:p>
          <a:p>
            <a:pPr lvl="1"/>
            <a:endParaRPr lang="en-US" sz="3000" dirty="0">
              <a:cs typeface="Calibri"/>
            </a:endParaRPr>
          </a:p>
          <a:p>
            <a:pPr lvl="1"/>
            <a:endParaRPr lang="en-US" sz="3000" dirty="0">
              <a:cs typeface="Calibri"/>
            </a:endParaRPr>
          </a:p>
          <a:p>
            <a:pPr lvl="1"/>
            <a:endParaRPr lang="en-US" sz="3000" dirty="0">
              <a:cs typeface="Calibri"/>
            </a:endParaRPr>
          </a:p>
        </p:txBody>
      </p:sp>
      <p:sp>
        <p:nvSpPr>
          <p:cNvPr id="7" name="Rectangle 6">
            <a:extLst>
              <a:ext uri="{FF2B5EF4-FFF2-40B4-BE49-F238E27FC236}">
                <a16:creationId xmlns:a16="http://schemas.microsoft.com/office/drawing/2014/main" id="{F6170035-FDCB-B54A-B747-95E9F04602FD}"/>
              </a:ext>
            </a:extLst>
          </p:cNvPr>
          <p:cNvSpPr/>
          <p:nvPr/>
        </p:nvSpPr>
        <p:spPr>
          <a:xfrm>
            <a:off x="0" y="0"/>
            <a:ext cx="12192000" cy="902563"/>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8" descr="A picture containing sky, outdoor, grass, field&#10;&#10;Description automatically generated">
            <a:extLst>
              <a:ext uri="{FF2B5EF4-FFF2-40B4-BE49-F238E27FC236}">
                <a16:creationId xmlns:a16="http://schemas.microsoft.com/office/drawing/2014/main" id="{AB826667-25FF-1AD9-8E75-2DBB9D6CFB43}"/>
              </a:ext>
            </a:extLst>
          </p:cNvPr>
          <p:cNvPicPr>
            <a:picLocks noChangeAspect="1"/>
          </p:cNvPicPr>
          <p:nvPr/>
        </p:nvPicPr>
        <p:blipFill>
          <a:blip r:embed="rId2"/>
          <a:stretch>
            <a:fillRect/>
          </a:stretch>
        </p:blipFill>
        <p:spPr>
          <a:xfrm>
            <a:off x="8006443" y="1208313"/>
            <a:ext cx="3603171" cy="2699657"/>
          </a:xfrm>
          <a:prstGeom prst="rect">
            <a:avLst/>
          </a:prstGeom>
        </p:spPr>
      </p:pic>
      <p:pic>
        <p:nvPicPr>
          <p:cNvPr id="10" name="Picture 10" descr="A picture containing outdoor, sky, grass, plant&#10;&#10;Description automatically generated">
            <a:extLst>
              <a:ext uri="{FF2B5EF4-FFF2-40B4-BE49-F238E27FC236}">
                <a16:creationId xmlns:a16="http://schemas.microsoft.com/office/drawing/2014/main" id="{AE9A57F1-5AF0-5FED-BFCE-6D49227AF19D}"/>
              </a:ext>
            </a:extLst>
          </p:cNvPr>
          <p:cNvPicPr>
            <a:picLocks noChangeAspect="1"/>
          </p:cNvPicPr>
          <p:nvPr/>
        </p:nvPicPr>
        <p:blipFill>
          <a:blip r:embed="rId3"/>
          <a:stretch>
            <a:fillRect/>
          </a:stretch>
        </p:blipFill>
        <p:spPr>
          <a:xfrm>
            <a:off x="8006444" y="3984171"/>
            <a:ext cx="3603172" cy="2596243"/>
          </a:xfrm>
          <a:prstGeom prst="rect">
            <a:avLst/>
          </a:prstGeom>
        </p:spPr>
      </p:pic>
    </p:spTree>
    <p:extLst>
      <p:ext uri="{BB962C8B-B14F-4D97-AF65-F5344CB8AC3E}">
        <p14:creationId xmlns:p14="http://schemas.microsoft.com/office/powerpoint/2010/main" val="2614128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89614-BB85-EC19-40E8-C80F5D5CA154}"/>
              </a:ext>
            </a:extLst>
          </p:cNvPr>
          <p:cNvSpPr>
            <a:spLocks noGrp="1"/>
          </p:cNvSpPr>
          <p:nvPr>
            <p:ph type="title"/>
          </p:nvPr>
        </p:nvSpPr>
        <p:spPr>
          <a:xfrm>
            <a:off x="838200" y="808074"/>
            <a:ext cx="10515600" cy="1325563"/>
          </a:xfrm>
        </p:spPr>
        <p:txBody>
          <a:bodyPr/>
          <a:lstStyle/>
          <a:p>
            <a:r>
              <a:rPr lang="en-US" dirty="0"/>
              <a:t>Research Question</a:t>
            </a:r>
          </a:p>
        </p:txBody>
      </p:sp>
      <p:sp>
        <p:nvSpPr>
          <p:cNvPr id="3" name="Content Placeholder 2">
            <a:extLst>
              <a:ext uri="{FF2B5EF4-FFF2-40B4-BE49-F238E27FC236}">
                <a16:creationId xmlns:a16="http://schemas.microsoft.com/office/drawing/2014/main" id="{4D3764A8-F66D-3207-8242-5695F66BAA26}"/>
              </a:ext>
            </a:extLst>
          </p:cNvPr>
          <p:cNvSpPr>
            <a:spLocks noGrp="1"/>
          </p:cNvSpPr>
          <p:nvPr>
            <p:ph idx="1"/>
          </p:nvPr>
        </p:nvSpPr>
        <p:spPr>
          <a:xfrm>
            <a:off x="549343" y="2284927"/>
            <a:ext cx="4969590" cy="4351338"/>
          </a:xfrm>
        </p:spPr>
        <p:txBody>
          <a:bodyPr vert="horz" lIns="91440" tIns="45720" rIns="91440" bIns="45720" rtlCol="0" anchor="t">
            <a:normAutofit/>
          </a:bodyPr>
          <a:lstStyle/>
          <a:p>
            <a:r>
              <a:rPr lang="en-US" sz="3200" dirty="0"/>
              <a:t>How does biological soil crust cover influence rainfall runoff and erosion in woodland interspaces? </a:t>
            </a:r>
          </a:p>
        </p:txBody>
      </p:sp>
      <p:sp>
        <p:nvSpPr>
          <p:cNvPr id="4" name="Rectangle 3">
            <a:extLst>
              <a:ext uri="{FF2B5EF4-FFF2-40B4-BE49-F238E27FC236}">
                <a16:creationId xmlns:a16="http://schemas.microsoft.com/office/drawing/2014/main" id="{F37284C4-38D0-C302-B23B-D2784B979B79}"/>
              </a:ext>
            </a:extLst>
          </p:cNvPr>
          <p:cNvSpPr/>
          <p:nvPr/>
        </p:nvSpPr>
        <p:spPr>
          <a:xfrm>
            <a:off x="0" y="0"/>
            <a:ext cx="12192000" cy="808074"/>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6">
            <a:extLst>
              <a:ext uri="{FF2B5EF4-FFF2-40B4-BE49-F238E27FC236}">
                <a16:creationId xmlns:a16="http://schemas.microsoft.com/office/drawing/2014/main" id="{EB42FD76-3434-F8A2-2E92-F3B060AB1BE9}"/>
              </a:ext>
            </a:extLst>
          </p:cNvPr>
          <p:cNvPicPr>
            <a:picLocks noChangeAspect="1"/>
          </p:cNvPicPr>
          <p:nvPr/>
        </p:nvPicPr>
        <p:blipFill>
          <a:blip r:embed="rId3"/>
          <a:stretch>
            <a:fillRect/>
          </a:stretch>
        </p:blipFill>
        <p:spPr>
          <a:xfrm>
            <a:off x="5638800" y="1551214"/>
            <a:ext cx="6264727" cy="4691742"/>
          </a:xfrm>
          <a:prstGeom prst="rect">
            <a:avLst/>
          </a:prstGeom>
        </p:spPr>
      </p:pic>
    </p:spTree>
    <p:extLst>
      <p:ext uri="{BB962C8B-B14F-4D97-AF65-F5344CB8AC3E}">
        <p14:creationId xmlns:p14="http://schemas.microsoft.com/office/powerpoint/2010/main" val="89480179"/>
      </p:ext>
    </p:extLst>
  </p:cSld>
  <p:clrMapOvr>
    <a:masterClrMapping/>
  </p:clrMapOvr>
  <p:extLst>
    <p:ext uri="{6950BFC3-D8DA-4A85-94F7-54DA5524770B}">
      <p188:commentRel xmlns:p188="http://schemas.microsoft.com/office/powerpoint/2018/8/main" r:id="rId2"/>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A0A86-4097-395B-0FED-9859556CCF9A}"/>
              </a:ext>
            </a:extLst>
          </p:cNvPr>
          <p:cNvSpPr>
            <a:spLocks noGrp="1"/>
          </p:cNvSpPr>
          <p:nvPr>
            <p:ph type="title"/>
          </p:nvPr>
        </p:nvSpPr>
        <p:spPr>
          <a:xfrm>
            <a:off x="368181" y="806964"/>
            <a:ext cx="10515600" cy="1325563"/>
          </a:xfrm>
        </p:spPr>
        <p:txBody>
          <a:bodyPr/>
          <a:lstStyle/>
          <a:p>
            <a:r>
              <a:rPr lang="en-US" dirty="0"/>
              <a:t>Biological Soil Crust</a:t>
            </a:r>
          </a:p>
        </p:txBody>
      </p:sp>
      <p:sp>
        <p:nvSpPr>
          <p:cNvPr id="3" name="Content Placeholder 2">
            <a:extLst>
              <a:ext uri="{FF2B5EF4-FFF2-40B4-BE49-F238E27FC236}">
                <a16:creationId xmlns:a16="http://schemas.microsoft.com/office/drawing/2014/main" id="{3C7F468C-33A1-F340-A057-7404B9C02CF8}"/>
              </a:ext>
            </a:extLst>
          </p:cNvPr>
          <p:cNvSpPr>
            <a:spLocks noGrp="1"/>
          </p:cNvSpPr>
          <p:nvPr>
            <p:ph idx="1"/>
          </p:nvPr>
        </p:nvSpPr>
        <p:spPr>
          <a:xfrm>
            <a:off x="315151" y="1469652"/>
            <a:ext cx="7697098" cy="4906191"/>
          </a:xfrm>
        </p:spPr>
        <p:txBody>
          <a:bodyPr vert="horz" lIns="91440" tIns="45720" rIns="91440" bIns="45720" rtlCol="0" anchor="t">
            <a:noAutofit/>
          </a:bodyPr>
          <a:lstStyle/>
          <a:p>
            <a:pPr marL="0" indent="0">
              <a:buNone/>
            </a:pPr>
            <a:endParaRPr lang="en-US" sz="3200" dirty="0">
              <a:cs typeface="Calibri"/>
            </a:endParaRPr>
          </a:p>
          <a:p>
            <a:r>
              <a:rPr lang="en-US" dirty="0"/>
              <a:t>Runoff: flow of water across land surface </a:t>
            </a:r>
            <a:endParaRPr lang="en-US" dirty="0">
              <a:cs typeface="Calibri"/>
            </a:endParaRPr>
          </a:p>
          <a:p>
            <a:r>
              <a:rPr lang="en-US" dirty="0"/>
              <a:t>Erosion: removal and transport of weathered sediment by natural forces</a:t>
            </a:r>
            <a:endParaRPr lang="en-US" dirty="0">
              <a:cs typeface="Calibri"/>
            </a:endParaRPr>
          </a:p>
          <a:p>
            <a:r>
              <a:rPr lang="en-US" dirty="0"/>
              <a:t>Biological soil crust (crust): community of cyanobacteria, fungi, lichens, and algae living on the soil surface</a:t>
            </a:r>
            <a:endParaRPr lang="en-US">
              <a:cs typeface="Calibri"/>
            </a:endParaRPr>
          </a:p>
          <a:p>
            <a:r>
              <a:rPr lang="en-US" dirty="0"/>
              <a:t>Crust is common throughout GSENM </a:t>
            </a:r>
            <a:endParaRPr lang="en-US" dirty="0">
              <a:cs typeface="Calibri"/>
            </a:endParaRPr>
          </a:p>
          <a:p>
            <a:r>
              <a:rPr lang="en-US" dirty="0"/>
              <a:t>Crust often decreases runoff</a:t>
            </a:r>
            <a:endParaRPr lang="en-US" dirty="0">
              <a:cs typeface="Calibri"/>
            </a:endParaRPr>
          </a:p>
          <a:p>
            <a:r>
              <a:rPr lang="en-US" dirty="0">
                <a:ea typeface="+mn-lt"/>
                <a:cs typeface="+mn-lt"/>
              </a:rPr>
              <a:t>Contradictory findings on crust in sandy soils</a:t>
            </a:r>
            <a:r>
              <a:rPr lang="en-US" dirty="0"/>
              <a:t> </a:t>
            </a:r>
            <a:endParaRPr lang="en-US" dirty="0">
              <a:cs typeface="Calibri"/>
            </a:endParaRPr>
          </a:p>
          <a:p>
            <a:pPr marL="0" indent="0">
              <a:buNone/>
            </a:pPr>
            <a:endParaRPr lang="en-US" dirty="0">
              <a:cs typeface="Calibri"/>
            </a:endParaRPr>
          </a:p>
        </p:txBody>
      </p:sp>
      <p:sp>
        <p:nvSpPr>
          <p:cNvPr id="5" name="Rectangle 4">
            <a:extLst>
              <a:ext uri="{FF2B5EF4-FFF2-40B4-BE49-F238E27FC236}">
                <a16:creationId xmlns:a16="http://schemas.microsoft.com/office/drawing/2014/main" id="{9DDF6B61-B014-D13F-6B5E-95322201E7D8}"/>
              </a:ext>
            </a:extLst>
          </p:cNvPr>
          <p:cNvSpPr/>
          <p:nvPr/>
        </p:nvSpPr>
        <p:spPr>
          <a:xfrm>
            <a:off x="0" y="0"/>
            <a:ext cx="12192000" cy="808074"/>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utoShape 2">
            <a:extLst>
              <a:ext uri="{FF2B5EF4-FFF2-40B4-BE49-F238E27FC236}">
                <a16:creationId xmlns:a16="http://schemas.microsoft.com/office/drawing/2014/main" id="{12431FA9-97AC-179D-87CE-1D6E9E2365F0}"/>
              </a:ext>
            </a:extLst>
          </p:cNvPr>
          <p:cNvSpPr>
            <a:spLocks noChangeAspect="1" noChangeArrowheads="1"/>
          </p:cNvSpPr>
          <p:nvPr/>
        </p:nvSpPr>
        <p:spPr bwMode="auto">
          <a:xfrm>
            <a:off x="1870105" y="299174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descr="A picture containing tree, outdoor&#10;&#10;Description automatically generated">
            <a:extLst>
              <a:ext uri="{FF2B5EF4-FFF2-40B4-BE49-F238E27FC236}">
                <a16:creationId xmlns:a16="http://schemas.microsoft.com/office/drawing/2014/main" id="{F34BFABC-CEE8-2246-C24E-2A29DF4B72BD}"/>
              </a:ext>
            </a:extLst>
          </p:cNvPr>
          <p:cNvPicPr>
            <a:picLocks noChangeAspect="1"/>
          </p:cNvPicPr>
          <p:nvPr/>
        </p:nvPicPr>
        <p:blipFill rotWithShape="1">
          <a:blip r:embed="rId3"/>
          <a:srcRect l="30225" r="19971"/>
          <a:stretch/>
        </p:blipFill>
        <p:spPr>
          <a:xfrm rot="5400000">
            <a:off x="8413717" y="3356643"/>
            <a:ext cx="2615368" cy="3899793"/>
          </a:xfrm>
          <a:prstGeom prst="rect">
            <a:avLst/>
          </a:prstGeom>
        </p:spPr>
      </p:pic>
      <p:pic>
        <p:nvPicPr>
          <p:cNvPr id="11" name="Picture 10" descr="A picture containing tree, outdoor, ground, sky&#10;&#10;Description automatically generated">
            <a:extLst>
              <a:ext uri="{FF2B5EF4-FFF2-40B4-BE49-F238E27FC236}">
                <a16:creationId xmlns:a16="http://schemas.microsoft.com/office/drawing/2014/main" id="{A10A8EE3-AF9A-E209-A793-9E8D9973D139}"/>
              </a:ext>
            </a:extLst>
          </p:cNvPr>
          <p:cNvPicPr>
            <a:picLocks noChangeAspect="1"/>
          </p:cNvPicPr>
          <p:nvPr/>
        </p:nvPicPr>
        <p:blipFill>
          <a:blip r:embed="rId4"/>
          <a:stretch>
            <a:fillRect/>
          </a:stretch>
        </p:blipFill>
        <p:spPr>
          <a:xfrm>
            <a:off x="7770928" y="991788"/>
            <a:ext cx="3900246" cy="2925008"/>
          </a:xfrm>
          <a:prstGeom prst="rect">
            <a:avLst/>
          </a:prstGeom>
        </p:spPr>
      </p:pic>
    </p:spTree>
    <p:extLst>
      <p:ext uri="{BB962C8B-B14F-4D97-AF65-F5344CB8AC3E}">
        <p14:creationId xmlns:p14="http://schemas.microsoft.com/office/powerpoint/2010/main" val="4090094887"/>
      </p:ext>
    </p:extLst>
  </p:cSld>
  <p:clrMapOvr>
    <a:masterClrMapping/>
  </p:clrMapOvr>
  <p:extLst>
    <p:ext uri="{6950BFC3-D8DA-4A85-94F7-54DA5524770B}">
      <p188:commentRel xmlns:p188="http://schemas.microsoft.com/office/powerpoint/2018/8/main" r:id="rId2"/>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69EA5-8F66-128A-F613-CEF44F7A11BA}"/>
              </a:ext>
            </a:extLst>
          </p:cNvPr>
          <p:cNvSpPr>
            <a:spLocks noGrp="1"/>
          </p:cNvSpPr>
          <p:nvPr>
            <p:ph type="title"/>
          </p:nvPr>
        </p:nvSpPr>
        <p:spPr>
          <a:xfrm>
            <a:off x="838200" y="694130"/>
            <a:ext cx="10515600" cy="1325563"/>
          </a:xfrm>
        </p:spPr>
        <p:txBody>
          <a:bodyPr/>
          <a:lstStyle/>
          <a:p>
            <a:r>
              <a:rPr lang="en-US"/>
              <a:t>Experimental Design</a:t>
            </a:r>
          </a:p>
        </p:txBody>
      </p:sp>
      <p:sp>
        <p:nvSpPr>
          <p:cNvPr id="3" name="Content Placeholder 2">
            <a:extLst>
              <a:ext uri="{FF2B5EF4-FFF2-40B4-BE49-F238E27FC236}">
                <a16:creationId xmlns:a16="http://schemas.microsoft.com/office/drawing/2014/main" id="{391C0335-91EF-880B-E008-EFD492677CF2}"/>
              </a:ext>
            </a:extLst>
          </p:cNvPr>
          <p:cNvSpPr>
            <a:spLocks noGrp="1"/>
          </p:cNvSpPr>
          <p:nvPr>
            <p:ph idx="1"/>
          </p:nvPr>
        </p:nvSpPr>
        <p:spPr>
          <a:xfrm>
            <a:off x="482125" y="2238673"/>
            <a:ext cx="5232593" cy="4351338"/>
          </a:xfrm>
        </p:spPr>
        <p:txBody>
          <a:bodyPr vert="horz" lIns="91440" tIns="45720" rIns="91440" bIns="45720" rtlCol="0" anchor="t">
            <a:normAutofit/>
          </a:bodyPr>
          <a:lstStyle/>
          <a:p>
            <a:r>
              <a:rPr lang="en-US" sz="3600" dirty="0"/>
              <a:t>Twelve 0.5 m</a:t>
            </a:r>
            <a:r>
              <a:rPr lang="en-US" sz="3600" baseline="30000" dirty="0"/>
              <a:t>2</a:t>
            </a:r>
            <a:r>
              <a:rPr lang="en-US" sz="3600" dirty="0"/>
              <a:t> </a:t>
            </a:r>
            <a:r>
              <a:rPr lang="en-US" sz="3600" dirty="0">
                <a:ea typeface="+mn-lt"/>
                <a:cs typeface="+mn-lt"/>
              </a:rPr>
              <a:t>plots </a:t>
            </a:r>
            <a:endParaRPr lang="en-US" sz="3600">
              <a:cs typeface="Calibri"/>
            </a:endParaRPr>
          </a:p>
          <a:p>
            <a:r>
              <a:rPr lang="en-US" sz="3600" dirty="0"/>
              <a:t>Interspaces of a PJ woodland</a:t>
            </a:r>
            <a:endParaRPr lang="en-US" sz="3600">
              <a:cs typeface="Calibri"/>
            </a:endParaRPr>
          </a:p>
          <a:p>
            <a:r>
              <a:rPr lang="en-US" sz="3600" dirty="0"/>
              <a:t>Ranged from 0% to </a:t>
            </a:r>
            <a:r>
              <a:rPr lang="en-US" sz="3600" dirty="0">
                <a:ea typeface="+mn-lt"/>
                <a:cs typeface="+mn-lt"/>
              </a:rPr>
              <a:t>approximately </a:t>
            </a:r>
            <a:r>
              <a:rPr lang="en-US" sz="3600" dirty="0"/>
              <a:t>72% crust </a:t>
            </a:r>
            <a:endParaRPr lang="en-US" sz="3600" dirty="0">
              <a:cs typeface="Calibri"/>
            </a:endParaRPr>
          </a:p>
        </p:txBody>
      </p:sp>
      <p:sp>
        <p:nvSpPr>
          <p:cNvPr id="4" name="Rectangle 3">
            <a:extLst>
              <a:ext uri="{FF2B5EF4-FFF2-40B4-BE49-F238E27FC236}">
                <a16:creationId xmlns:a16="http://schemas.microsoft.com/office/drawing/2014/main" id="{0FFF2B65-B027-E28E-EA67-7C5C3A52F6AE}"/>
              </a:ext>
            </a:extLst>
          </p:cNvPr>
          <p:cNvSpPr/>
          <p:nvPr/>
        </p:nvSpPr>
        <p:spPr>
          <a:xfrm>
            <a:off x="0" y="0"/>
            <a:ext cx="12192000" cy="808074"/>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6830321-2DB1-5758-1A1D-D44CD4A4DB3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12" t="5275" b="9011"/>
          <a:stretch/>
        </p:blipFill>
        <p:spPr bwMode="auto">
          <a:xfrm>
            <a:off x="5792968" y="2283161"/>
            <a:ext cx="2737360" cy="274761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B5AB1E15-C07B-E190-D20E-F63073F8C7A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42" r="26365" b="20631"/>
          <a:stretch/>
        </p:blipFill>
        <p:spPr bwMode="auto">
          <a:xfrm>
            <a:off x="8810145" y="914593"/>
            <a:ext cx="2742731" cy="273604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a:extLst>
              <a:ext uri="{FF2B5EF4-FFF2-40B4-BE49-F238E27FC236}">
                <a16:creationId xmlns:a16="http://schemas.microsoft.com/office/drawing/2014/main" id="{20C8FCEF-544C-B241-5F12-77136D2BBB05}"/>
              </a:ext>
            </a:extLst>
          </p:cNvPr>
          <p:cNvPicPr>
            <a:picLocks noChangeAspect="1"/>
          </p:cNvPicPr>
          <p:nvPr/>
        </p:nvPicPr>
        <p:blipFill rotWithShape="1">
          <a:blip r:embed="rId5"/>
          <a:srcRect r="-94" b="12802"/>
          <a:stretch/>
        </p:blipFill>
        <p:spPr>
          <a:xfrm>
            <a:off x="8805017" y="3857740"/>
            <a:ext cx="2927737" cy="2739299"/>
          </a:xfrm>
          <a:prstGeom prst="rect">
            <a:avLst/>
          </a:prstGeom>
        </p:spPr>
      </p:pic>
    </p:spTree>
    <p:extLst>
      <p:ext uri="{BB962C8B-B14F-4D97-AF65-F5344CB8AC3E}">
        <p14:creationId xmlns:p14="http://schemas.microsoft.com/office/powerpoint/2010/main" val="1897283813"/>
      </p:ext>
    </p:extLst>
  </p:cSld>
  <p:clrMapOvr>
    <a:masterClrMapping/>
  </p:clrMapOvr>
  <p:extLst>
    <p:ext uri="{6950BFC3-D8DA-4A85-94F7-54DA5524770B}">
      <p188:commentRel xmlns:p188="http://schemas.microsoft.com/office/powerpoint/2018/8/main" r:id="rId2"/>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6A55BE-10B8-70FA-6166-031DEE2ED3A7}"/>
              </a:ext>
            </a:extLst>
          </p:cNvPr>
          <p:cNvSpPr>
            <a:spLocks noGrp="1"/>
          </p:cNvSpPr>
          <p:nvPr>
            <p:ph type="title"/>
          </p:nvPr>
        </p:nvSpPr>
        <p:spPr>
          <a:xfrm>
            <a:off x="393987" y="560471"/>
            <a:ext cx="10515600" cy="1325563"/>
          </a:xfrm>
        </p:spPr>
        <p:txBody>
          <a:bodyPr/>
          <a:lstStyle/>
          <a:p>
            <a:r>
              <a:rPr lang="en-US"/>
              <a:t>Methods </a:t>
            </a:r>
          </a:p>
        </p:txBody>
      </p:sp>
      <p:sp>
        <p:nvSpPr>
          <p:cNvPr id="3" name="Content Placeholder 2">
            <a:extLst>
              <a:ext uri="{FF2B5EF4-FFF2-40B4-BE49-F238E27FC236}">
                <a16:creationId xmlns:a16="http://schemas.microsoft.com/office/drawing/2014/main" id="{3DE80C2D-3321-CA8D-827A-EE045D62D5C5}"/>
              </a:ext>
            </a:extLst>
          </p:cNvPr>
          <p:cNvSpPr>
            <a:spLocks noGrp="1"/>
          </p:cNvSpPr>
          <p:nvPr>
            <p:ph idx="1"/>
          </p:nvPr>
        </p:nvSpPr>
        <p:spPr>
          <a:xfrm>
            <a:off x="440210" y="1151340"/>
            <a:ext cx="3733606" cy="3967674"/>
          </a:xfrm>
        </p:spPr>
        <p:txBody>
          <a:bodyPr vert="horz" lIns="91440" tIns="45720" rIns="91440" bIns="45720" rtlCol="0" anchor="t">
            <a:noAutofit/>
          </a:bodyPr>
          <a:lstStyle/>
          <a:p>
            <a:pPr marL="0" indent="0">
              <a:buNone/>
            </a:pPr>
            <a:endParaRPr lang="en-US">
              <a:cs typeface="Calibri"/>
            </a:endParaRPr>
          </a:p>
          <a:p>
            <a:r>
              <a:rPr lang="en-US" dirty="0">
                <a:ea typeface="+mn-lt"/>
                <a:cs typeface="+mn-lt"/>
              </a:rPr>
              <a:t>Crust cover &lt;- line point </a:t>
            </a:r>
          </a:p>
          <a:p>
            <a:r>
              <a:rPr lang="en-US" dirty="0">
                <a:ea typeface="+mn-lt"/>
                <a:cs typeface="+mn-lt"/>
              </a:rPr>
              <a:t>Runoff and Erosion &lt;- collected timed samples of runoff  from rainfall simulator and processed in lab </a:t>
            </a:r>
          </a:p>
          <a:p>
            <a:r>
              <a:rPr lang="en-US" dirty="0">
                <a:ea typeface="+mn-lt"/>
                <a:cs typeface="+mn-lt"/>
              </a:rPr>
              <a:t>Erosion &lt;- collected timed samples of sediment and dried bottles in oven </a:t>
            </a:r>
            <a:endParaRPr lang="en-US">
              <a:cs typeface="Calibri"/>
            </a:endParaRPr>
          </a:p>
        </p:txBody>
      </p:sp>
      <p:sp>
        <p:nvSpPr>
          <p:cNvPr id="4" name="Rectangle 3">
            <a:extLst>
              <a:ext uri="{FF2B5EF4-FFF2-40B4-BE49-F238E27FC236}">
                <a16:creationId xmlns:a16="http://schemas.microsoft.com/office/drawing/2014/main" id="{64520892-42D1-5B94-F38D-0B42DF5072C9}"/>
              </a:ext>
            </a:extLst>
          </p:cNvPr>
          <p:cNvSpPr/>
          <p:nvPr/>
        </p:nvSpPr>
        <p:spPr>
          <a:xfrm>
            <a:off x="1661" y="-2578"/>
            <a:ext cx="12192000" cy="808074"/>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i="1" dirty="0">
              <a:cs typeface="Calibri"/>
            </a:endParaRPr>
          </a:p>
        </p:txBody>
      </p:sp>
      <p:pic>
        <p:nvPicPr>
          <p:cNvPr id="6148" name="Picture 4">
            <a:extLst>
              <a:ext uri="{FF2B5EF4-FFF2-40B4-BE49-F238E27FC236}">
                <a16:creationId xmlns:a16="http://schemas.microsoft.com/office/drawing/2014/main" id="{1CE8E4E4-825F-39D5-A5C3-9BA2485F212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9828" b="2511"/>
          <a:stretch/>
        </p:blipFill>
        <p:spPr bwMode="auto">
          <a:xfrm>
            <a:off x="4455292" y="895286"/>
            <a:ext cx="3047967" cy="3007590"/>
          </a:xfrm>
          <a:prstGeom prst="rect">
            <a:avLst/>
          </a:prstGeom>
          <a:extLst>
            <a:ext uri="{909E8E84-426E-40DD-AFC4-6F175D3DCCD1}">
              <a14:hiddenFill xmlns:a14="http://schemas.microsoft.com/office/drawing/2010/main">
                <a:solidFill>
                  <a:srgbClr val="FFFFFF"/>
                </a:solidFill>
              </a14:hiddenFill>
            </a:ext>
          </a:extLst>
        </p:spPr>
      </p:pic>
      <p:pic>
        <p:nvPicPr>
          <p:cNvPr id="8" name="Picture 5" descr="A picture containing tree, outdoor, sky&#10;&#10;Description automatically generated">
            <a:extLst>
              <a:ext uri="{FF2B5EF4-FFF2-40B4-BE49-F238E27FC236}">
                <a16:creationId xmlns:a16="http://schemas.microsoft.com/office/drawing/2014/main" id="{AC6998A1-760E-67F5-978A-0CCC594EE00B}"/>
              </a:ext>
            </a:extLst>
          </p:cNvPr>
          <p:cNvPicPr>
            <a:picLocks noChangeAspect="1"/>
          </p:cNvPicPr>
          <p:nvPr/>
        </p:nvPicPr>
        <p:blipFill rotWithShape="1">
          <a:blip r:embed="rId4"/>
          <a:srcRect r="20510" b="162"/>
          <a:stretch/>
        </p:blipFill>
        <p:spPr>
          <a:xfrm>
            <a:off x="7660498" y="1554917"/>
            <a:ext cx="4373992" cy="4110526"/>
          </a:xfrm>
          <a:prstGeom prst="rect">
            <a:avLst/>
          </a:prstGeom>
        </p:spPr>
      </p:pic>
      <p:pic>
        <p:nvPicPr>
          <p:cNvPr id="10" name="Picture 4" descr="A picture containing ground, tree, outdoor, person&#10;&#10;Description automatically generated">
            <a:extLst>
              <a:ext uri="{FF2B5EF4-FFF2-40B4-BE49-F238E27FC236}">
                <a16:creationId xmlns:a16="http://schemas.microsoft.com/office/drawing/2014/main" id="{5EE1F2D7-01A2-3A15-55D2-2239086D66FC}"/>
              </a:ext>
            </a:extLst>
          </p:cNvPr>
          <p:cNvPicPr>
            <a:picLocks noChangeAspect="1"/>
          </p:cNvPicPr>
          <p:nvPr/>
        </p:nvPicPr>
        <p:blipFill rotWithShape="1">
          <a:blip r:embed="rId5"/>
          <a:srcRect t="11696" r="155" b="6388"/>
          <a:stretch/>
        </p:blipFill>
        <p:spPr>
          <a:xfrm>
            <a:off x="4447309" y="4057664"/>
            <a:ext cx="3052265" cy="2618214"/>
          </a:xfrm>
          <a:prstGeom prst="rect">
            <a:avLst/>
          </a:prstGeom>
        </p:spPr>
      </p:pic>
    </p:spTree>
    <p:extLst>
      <p:ext uri="{BB962C8B-B14F-4D97-AF65-F5344CB8AC3E}">
        <p14:creationId xmlns:p14="http://schemas.microsoft.com/office/powerpoint/2010/main" val="279682591"/>
      </p:ext>
    </p:extLst>
  </p:cSld>
  <p:clrMapOvr>
    <a:masterClrMapping/>
  </p:clrMapOvr>
  <p:extLst>
    <p:ext uri="{6950BFC3-D8DA-4A85-94F7-54DA5524770B}">
      <p188:commentRel xmlns:p188="http://schemas.microsoft.com/office/powerpoint/2018/8/main" r:id="rId2"/>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F1DF7-FB3C-871D-6352-CD518B4072C4}"/>
              </a:ext>
            </a:extLst>
          </p:cNvPr>
          <p:cNvSpPr>
            <a:spLocks noGrp="1"/>
          </p:cNvSpPr>
          <p:nvPr>
            <p:ph type="title"/>
          </p:nvPr>
        </p:nvSpPr>
        <p:spPr>
          <a:xfrm>
            <a:off x="659991" y="758416"/>
            <a:ext cx="10515600" cy="1325563"/>
          </a:xfrm>
        </p:spPr>
        <p:txBody>
          <a:bodyPr/>
          <a:lstStyle/>
          <a:p>
            <a:r>
              <a:rPr lang="en-US" dirty="0">
                <a:cs typeface="Calibri Light"/>
              </a:rPr>
              <a:t>Results: Runoff </a:t>
            </a:r>
            <a:endParaRPr lang="en-US"/>
          </a:p>
        </p:txBody>
      </p:sp>
      <p:sp>
        <p:nvSpPr>
          <p:cNvPr id="3" name="Content Placeholder 2">
            <a:extLst>
              <a:ext uri="{FF2B5EF4-FFF2-40B4-BE49-F238E27FC236}">
                <a16:creationId xmlns:a16="http://schemas.microsoft.com/office/drawing/2014/main" id="{ACF322BE-5D32-6B09-40B7-1C97E46C8DB7}"/>
              </a:ext>
            </a:extLst>
          </p:cNvPr>
          <p:cNvSpPr>
            <a:spLocks noGrp="1"/>
          </p:cNvSpPr>
          <p:nvPr>
            <p:ph idx="1"/>
          </p:nvPr>
        </p:nvSpPr>
        <p:spPr>
          <a:xfrm>
            <a:off x="297426" y="2200481"/>
            <a:ext cx="4718780" cy="4351338"/>
          </a:xfrm>
        </p:spPr>
        <p:txBody>
          <a:bodyPr vert="horz" lIns="91440" tIns="45720" rIns="91440" bIns="45720" rtlCol="0" anchor="t">
            <a:noAutofit/>
          </a:bodyPr>
          <a:lstStyle/>
          <a:p>
            <a:r>
              <a:rPr lang="en-US" dirty="0">
                <a:cs typeface="Calibri"/>
              </a:rPr>
              <a:t>For low crust (0-20% cover) runoff decreased as crust increased </a:t>
            </a:r>
          </a:p>
          <a:p>
            <a:r>
              <a:rPr lang="en-US" dirty="0">
                <a:cs typeface="Calibri"/>
              </a:rPr>
              <a:t>For moderate crust (20-50% cover) quantity of runoff was low </a:t>
            </a:r>
          </a:p>
          <a:p>
            <a:r>
              <a:rPr lang="en-US" dirty="0">
                <a:cs typeface="Calibri"/>
              </a:rPr>
              <a:t>For high crust cover (50-70+% cover) runoff increased as crust increased </a:t>
            </a:r>
          </a:p>
          <a:p>
            <a:pPr marL="0" indent="0">
              <a:buNone/>
            </a:pPr>
            <a:endParaRPr lang="en-US" sz="2400" dirty="0">
              <a:cs typeface="Calibri"/>
            </a:endParaRPr>
          </a:p>
        </p:txBody>
      </p:sp>
      <p:sp>
        <p:nvSpPr>
          <p:cNvPr id="5" name="Rectangle 4">
            <a:extLst>
              <a:ext uri="{FF2B5EF4-FFF2-40B4-BE49-F238E27FC236}">
                <a16:creationId xmlns:a16="http://schemas.microsoft.com/office/drawing/2014/main" id="{D122AD88-CC5C-B307-40C2-7A985BF92B06}"/>
              </a:ext>
            </a:extLst>
          </p:cNvPr>
          <p:cNvSpPr/>
          <p:nvPr/>
        </p:nvSpPr>
        <p:spPr>
          <a:xfrm>
            <a:off x="1661" y="-2578"/>
            <a:ext cx="12192000" cy="808074"/>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i="1" dirty="0">
              <a:cs typeface="Calibri"/>
            </a:endParaRPr>
          </a:p>
        </p:txBody>
      </p:sp>
      <p:pic>
        <p:nvPicPr>
          <p:cNvPr id="6" name="Picture 6" descr="Chart, scatter chart&#10;&#10;Description automatically generated">
            <a:extLst>
              <a:ext uri="{FF2B5EF4-FFF2-40B4-BE49-F238E27FC236}">
                <a16:creationId xmlns:a16="http://schemas.microsoft.com/office/drawing/2014/main" id="{17991D83-DBB2-8AF9-EDCD-954518A30EDE}"/>
              </a:ext>
            </a:extLst>
          </p:cNvPr>
          <p:cNvPicPr>
            <a:picLocks noChangeAspect="1"/>
          </p:cNvPicPr>
          <p:nvPr/>
        </p:nvPicPr>
        <p:blipFill>
          <a:blip r:embed="rId2"/>
          <a:stretch>
            <a:fillRect/>
          </a:stretch>
        </p:blipFill>
        <p:spPr>
          <a:xfrm>
            <a:off x="5050971" y="1895465"/>
            <a:ext cx="6917871" cy="4346142"/>
          </a:xfrm>
          <a:prstGeom prst="rect">
            <a:avLst/>
          </a:prstGeom>
        </p:spPr>
      </p:pic>
    </p:spTree>
    <p:extLst>
      <p:ext uri="{BB962C8B-B14F-4D97-AF65-F5344CB8AC3E}">
        <p14:creationId xmlns:p14="http://schemas.microsoft.com/office/powerpoint/2010/main" val="13806518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ED927-A9B8-6472-2AB3-2FC43AF9B49A}"/>
              </a:ext>
            </a:extLst>
          </p:cNvPr>
          <p:cNvSpPr>
            <a:spLocks noGrp="1"/>
          </p:cNvSpPr>
          <p:nvPr>
            <p:ph type="title"/>
          </p:nvPr>
        </p:nvSpPr>
        <p:spPr>
          <a:xfrm>
            <a:off x="543233" y="598641"/>
            <a:ext cx="10515600" cy="1325563"/>
          </a:xfrm>
        </p:spPr>
        <p:txBody>
          <a:bodyPr/>
          <a:lstStyle/>
          <a:p>
            <a:r>
              <a:rPr lang="en-US" dirty="0">
                <a:ea typeface="+mj-lt"/>
                <a:cs typeface="+mj-lt"/>
              </a:rPr>
              <a:t>Results: Erosion</a:t>
            </a:r>
            <a:endParaRPr lang="en-US" dirty="0"/>
          </a:p>
        </p:txBody>
      </p:sp>
      <p:sp>
        <p:nvSpPr>
          <p:cNvPr id="3" name="Content Placeholder 2">
            <a:extLst>
              <a:ext uri="{FF2B5EF4-FFF2-40B4-BE49-F238E27FC236}">
                <a16:creationId xmlns:a16="http://schemas.microsoft.com/office/drawing/2014/main" id="{FFFAEDB4-C151-89D0-F4C6-19D19D816C2C}"/>
              </a:ext>
            </a:extLst>
          </p:cNvPr>
          <p:cNvSpPr>
            <a:spLocks noGrp="1"/>
          </p:cNvSpPr>
          <p:nvPr>
            <p:ph idx="1"/>
          </p:nvPr>
        </p:nvSpPr>
        <p:spPr>
          <a:xfrm>
            <a:off x="604684" y="1715012"/>
            <a:ext cx="10515600" cy="4351338"/>
          </a:xfrm>
        </p:spPr>
        <p:txBody>
          <a:bodyPr vert="horz" lIns="91440" tIns="45720" rIns="91440" bIns="45720" rtlCol="0" anchor="t">
            <a:normAutofit/>
          </a:bodyPr>
          <a:lstStyle/>
          <a:p>
            <a:r>
              <a:rPr lang="en-US" dirty="0">
                <a:ea typeface="+mn-lt"/>
                <a:cs typeface="+mn-lt"/>
              </a:rPr>
              <a:t>The mass of erosion was directly correlated to quantity of runoff</a:t>
            </a:r>
            <a:endParaRPr lang="en-US" dirty="0"/>
          </a:p>
        </p:txBody>
      </p:sp>
      <p:sp>
        <p:nvSpPr>
          <p:cNvPr id="6" name="Rectangle 5">
            <a:extLst>
              <a:ext uri="{FF2B5EF4-FFF2-40B4-BE49-F238E27FC236}">
                <a16:creationId xmlns:a16="http://schemas.microsoft.com/office/drawing/2014/main" id="{7D909D13-1D93-72A0-8B90-2E71FBDBEF04}"/>
              </a:ext>
            </a:extLst>
          </p:cNvPr>
          <p:cNvSpPr/>
          <p:nvPr/>
        </p:nvSpPr>
        <p:spPr>
          <a:xfrm>
            <a:off x="1661" y="-2578"/>
            <a:ext cx="12192000" cy="808074"/>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i="1" dirty="0">
              <a:cs typeface="Calibri"/>
            </a:endParaRPr>
          </a:p>
        </p:txBody>
      </p:sp>
      <p:pic>
        <p:nvPicPr>
          <p:cNvPr id="4" name="Picture 4" descr="Chart, scatter chart&#10;&#10;Description automatically generated">
            <a:extLst>
              <a:ext uri="{FF2B5EF4-FFF2-40B4-BE49-F238E27FC236}">
                <a16:creationId xmlns:a16="http://schemas.microsoft.com/office/drawing/2014/main" id="{E2001BD8-EC00-30F9-F6F3-82FDE4A1256A}"/>
              </a:ext>
            </a:extLst>
          </p:cNvPr>
          <p:cNvPicPr>
            <a:picLocks noChangeAspect="1"/>
          </p:cNvPicPr>
          <p:nvPr/>
        </p:nvPicPr>
        <p:blipFill>
          <a:blip r:embed="rId2"/>
          <a:stretch>
            <a:fillRect/>
          </a:stretch>
        </p:blipFill>
        <p:spPr>
          <a:xfrm>
            <a:off x="924076" y="2272512"/>
            <a:ext cx="7053942" cy="4128874"/>
          </a:xfrm>
          <a:prstGeom prst="rect">
            <a:avLst/>
          </a:prstGeom>
        </p:spPr>
      </p:pic>
    </p:spTree>
    <p:extLst>
      <p:ext uri="{BB962C8B-B14F-4D97-AF65-F5344CB8AC3E}">
        <p14:creationId xmlns:p14="http://schemas.microsoft.com/office/powerpoint/2010/main" val="2398632822"/>
      </p:ext>
    </p:extLst>
  </p:cSld>
  <p:clrMapOvr>
    <a:masterClrMapping/>
  </p:clrMapOvr>
</p:sld>
</file>

<file path=ppt/theme/theme1.xml><?xml version="1.0" encoding="utf-8"?>
<a:theme xmlns:a="http://schemas.openxmlformats.org/drawingml/2006/main" name="Office Theme 2013 - 202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534</Words>
  <Application>Microsoft Office PowerPoint</Application>
  <PresentationFormat>Widescreen</PresentationFormat>
  <Paragraphs>76</Paragraphs>
  <Slides>15</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Arial Nova</vt:lpstr>
      <vt:lpstr>Calibri</vt:lpstr>
      <vt:lpstr>Calibri Light</vt:lpstr>
      <vt:lpstr>Office Theme 2013 - 2022</vt:lpstr>
      <vt:lpstr>Effects of Biological Soil Crust Cover on Rainfall Runoff</vt:lpstr>
      <vt:lpstr>Grand Staircase Escalante National Monument </vt:lpstr>
      <vt:lpstr>Pinyon Juniper Encroachment </vt:lpstr>
      <vt:lpstr>Research Question</vt:lpstr>
      <vt:lpstr>Biological Soil Crust</vt:lpstr>
      <vt:lpstr>Experimental Design</vt:lpstr>
      <vt:lpstr>Methods </vt:lpstr>
      <vt:lpstr>Results: Runoff </vt:lpstr>
      <vt:lpstr>Results: Erosion</vt:lpstr>
      <vt:lpstr>Results: Time to Runoff</vt:lpstr>
      <vt:lpstr>Results: Why?</vt:lpstr>
      <vt:lpstr>Conclusion</vt:lpstr>
      <vt:lpstr>Future Direction</vt:lpstr>
      <vt:lpstr>Acknowledgements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Effects of Biological Soil Crust Cover on Rainfall Infiltration</dc:title>
  <dc:creator>Dixon, Sophia Nicole - (sophiadixon)</dc:creator>
  <cp:lastModifiedBy>Coe, Michelle A - (macoe)</cp:lastModifiedBy>
  <cp:revision>1500</cp:revision>
  <dcterms:created xsi:type="dcterms:W3CDTF">2023-02-13T18:24:03Z</dcterms:created>
  <dcterms:modified xsi:type="dcterms:W3CDTF">2023-04-14T17:41:48Z</dcterms:modified>
</cp:coreProperties>
</file>